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256" r:id="rId2"/>
    <p:sldId id="401" r:id="rId3"/>
    <p:sldId id="402" r:id="rId4"/>
    <p:sldId id="403" r:id="rId5"/>
    <p:sldId id="404" r:id="rId6"/>
    <p:sldId id="378" r:id="rId7"/>
    <p:sldId id="379" r:id="rId8"/>
    <p:sldId id="380" r:id="rId9"/>
    <p:sldId id="284" r:id="rId10"/>
    <p:sldId id="382" r:id="rId11"/>
    <p:sldId id="387" r:id="rId12"/>
    <p:sldId id="320" r:id="rId13"/>
    <p:sldId id="292" r:id="rId14"/>
    <p:sldId id="293" r:id="rId15"/>
    <p:sldId id="375" r:id="rId16"/>
    <p:sldId id="376" r:id="rId17"/>
    <p:sldId id="290" r:id="rId18"/>
    <p:sldId id="291" r:id="rId19"/>
    <p:sldId id="388" r:id="rId20"/>
    <p:sldId id="386" r:id="rId21"/>
    <p:sldId id="389" r:id="rId22"/>
    <p:sldId id="390" r:id="rId23"/>
    <p:sldId id="391" r:id="rId24"/>
    <p:sldId id="392" r:id="rId25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946C9-9EB6-44AF-ACB3-AD92997FDA0B}" type="datetimeFigureOut">
              <a:rPr lang="ru-RU" smtClean="0"/>
              <a:t>20.01.2022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31BB1A-7AD9-4F3A-96C9-D334AF3D83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88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1C8D1CD-1F92-4606-9265-39E3E7ED48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8BD0B-30D1-497D-8C30-893CAD9527A0}" type="slidenum">
              <a:rPr lang="en-US" altLang="ru-RU"/>
              <a:pPr/>
              <a:t>2</a:t>
            </a:fld>
            <a:endParaRPr lang="en-US" altLang="ru-RU"/>
          </a:p>
        </p:txBody>
      </p:sp>
      <p:sp>
        <p:nvSpPr>
          <p:cNvPr id="482306" name="Rectangle 2">
            <a:extLst>
              <a:ext uri="{FF2B5EF4-FFF2-40B4-BE49-F238E27FC236}">
                <a16:creationId xmlns:a16="http://schemas.microsoft.com/office/drawing/2014/main" id="{430690F6-59C8-417B-82E9-3A6634DEAD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2307" name="Rectangle 3">
            <a:extLst>
              <a:ext uri="{FF2B5EF4-FFF2-40B4-BE49-F238E27FC236}">
                <a16:creationId xmlns:a16="http://schemas.microsoft.com/office/drawing/2014/main" id="{6EDD6DB4-65A9-4390-BA23-9F84C6351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5BBE6E-255E-4F50-BE75-C5A9085FA8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DE5EC4-9E40-42AE-9E20-7C98024EF684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489474" name="Rectangle 2">
            <a:extLst>
              <a:ext uri="{FF2B5EF4-FFF2-40B4-BE49-F238E27FC236}">
                <a16:creationId xmlns:a16="http://schemas.microsoft.com/office/drawing/2014/main" id="{CAF69AE3-9392-4E16-B794-FA0DB1B885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>
            <a:extLst>
              <a:ext uri="{FF2B5EF4-FFF2-40B4-BE49-F238E27FC236}">
                <a16:creationId xmlns:a16="http://schemas.microsoft.com/office/drawing/2014/main" id="{74205198-F40F-4A0B-9FED-49017A936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DEF97D-C7F4-45B6-9FC5-198CFECF8C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30BD8-19E0-48C0-9D34-0C8DED097DFC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490498" name="Rectangle 2">
            <a:extLst>
              <a:ext uri="{FF2B5EF4-FFF2-40B4-BE49-F238E27FC236}">
                <a16:creationId xmlns:a16="http://schemas.microsoft.com/office/drawing/2014/main" id="{618C25F7-1E13-4783-87E7-C8B04F044E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0499" name="Rectangle 3">
            <a:extLst>
              <a:ext uri="{FF2B5EF4-FFF2-40B4-BE49-F238E27FC236}">
                <a16:creationId xmlns:a16="http://schemas.microsoft.com/office/drawing/2014/main" id="{6366D5EB-1064-4177-B901-96D8E1C409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A76D01F-FC0D-473C-BC4F-1C81C7C75A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778A6-0324-4CF0-A235-2FC103B1C8D4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491522" name="Rectangle 2">
            <a:extLst>
              <a:ext uri="{FF2B5EF4-FFF2-40B4-BE49-F238E27FC236}">
                <a16:creationId xmlns:a16="http://schemas.microsoft.com/office/drawing/2014/main" id="{F24C7240-2261-4BC2-A40C-33B7901D7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23" name="Rectangle 3">
            <a:extLst>
              <a:ext uri="{FF2B5EF4-FFF2-40B4-BE49-F238E27FC236}">
                <a16:creationId xmlns:a16="http://schemas.microsoft.com/office/drawing/2014/main" id="{15DAEA9D-E0F2-4F6C-92D7-E59AA67A4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5F184E3-E636-437E-8B31-B1CDE12E9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C4BA28-3F64-4F69-A985-758BA9D21351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492546" name="Rectangle 2">
            <a:extLst>
              <a:ext uri="{FF2B5EF4-FFF2-40B4-BE49-F238E27FC236}">
                <a16:creationId xmlns:a16="http://schemas.microsoft.com/office/drawing/2014/main" id="{8AC69AFE-9E67-44C2-80E8-745200B0D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2547" name="Rectangle 3">
            <a:extLst>
              <a:ext uri="{FF2B5EF4-FFF2-40B4-BE49-F238E27FC236}">
                <a16:creationId xmlns:a16="http://schemas.microsoft.com/office/drawing/2014/main" id="{0613E7D9-111E-4DCD-9615-82CA1C708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B7A6B4-A2B2-4628-859B-0B84404BAE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A3F43A-D3BD-465C-803E-5B2B63C4C881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493570" name="Rectangle 2">
            <a:extLst>
              <a:ext uri="{FF2B5EF4-FFF2-40B4-BE49-F238E27FC236}">
                <a16:creationId xmlns:a16="http://schemas.microsoft.com/office/drawing/2014/main" id="{774DC5B4-BC41-40A5-825D-35617926FE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3571" name="Rectangle 3">
            <a:extLst>
              <a:ext uri="{FF2B5EF4-FFF2-40B4-BE49-F238E27FC236}">
                <a16:creationId xmlns:a16="http://schemas.microsoft.com/office/drawing/2014/main" id="{F60D8BCF-F775-4590-BA28-7ACC1AAB4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3AB1570-9077-4B39-BFC9-EC49F6A100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E2E73C-13E1-447C-8C2D-C86C819C84A2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494594" name="Rectangle 2">
            <a:extLst>
              <a:ext uri="{FF2B5EF4-FFF2-40B4-BE49-F238E27FC236}">
                <a16:creationId xmlns:a16="http://schemas.microsoft.com/office/drawing/2014/main" id="{C6790439-2205-497B-A08C-68A15BBBB7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4595" name="Rectangle 3">
            <a:extLst>
              <a:ext uri="{FF2B5EF4-FFF2-40B4-BE49-F238E27FC236}">
                <a16:creationId xmlns:a16="http://schemas.microsoft.com/office/drawing/2014/main" id="{3F10F708-3CF8-4AD6-9251-BC869DCD82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7548174-0DC3-4A84-B675-C1FCDAF31D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142B64-9CD5-4D97-8EC8-DDBF96F1A3E8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495618" name="Rectangle 2">
            <a:extLst>
              <a:ext uri="{FF2B5EF4-FFF2-40B4-BE49-F238E27FC236}">
                <a16:creationId xmlns:a16="http://schemas.microsoft.com/office/drawing/2014/main" id="{2F4A1FEC-1433-4481-B377-E5F43E8FE9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5619" name="Rectangle 3">
            <a:extLst>
              <a:ext uri="{FF2B5EF4-FFF2-40B4-BE49-F238E27FC236}">
                <a16:creationId xmlns:a16="http://schemas.microsoft.com/office/drawing/2014/main" id="{692083C7-4F50-436B-A690-671F0F9BEB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2007D4E-1324-468A-841B-BB4FF581DC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51B82-0A91-4DA9-80C2-3916F53474CF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496642" name="Rectangle 2">
            <a:extLst>
              <a:ext uri="{FF2B5EF4-FFF2-40B4-BE49-F238E27FC236}">
                <a16:creationId xmlns:a16="http://schemas.microsoft.com/office/drawing/2014/main" id="{E00ABED5-8551-4B6F-AAC0-22B600798D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6643" name="Rectangle 3">
            <a:extLst>
              <a:ext uri="{FF2B5EF4-FFF2-40B4-BE49-F238E27FC236}">
                <a16:creationId xmlns:a16="http://schemas.microsoft.com/office/drawing/2014/main" id="{F0A24C3D-DA88-4A22-A888-0B520663C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1316215-7ED9-4997-81D5-1E2BFD9BAC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0F22BA-EC86-4991-861F-AEA961A6043E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497666" name="Rectangle 2">
            <a:extLst>
              <a:ext uri="{FF2B5EF4-FFF2-40B4-BE49-F238E27FC236}">
                <a16:creationId xmlns:a16="http://schemas.microsoft.com/office/drawing/2014/main" id="{2EE19AD2-3DE9-4ED1-AF4B-4BA8D45943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7667" name="Rectangle 3">
            <a:extLst>
              <a:ext uri="{FF2B5EF4-FFF2-40B4-BE49-F238E27FC236}">
                <a16:creationId xmlns:a16="http://schemas.microsoft.com/office/drawing/2014/main" id="{D6807ABF-6C5B-4C51-BB5C-29D1C378DA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843D336-983E-4C35-83FD-736A62BF1E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768B77-1BF1-42FA-8680-894A876729F2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499714" name="Rectangle 2">
            <a:extLst>
              <a:ext uri="{FF2B5EF4-FFF2-40B4-BE49-F238E27FC236}">
                <a16:creationId xmlns:a16="http://schemas.microsoft.com/office/drawing/2014/main" id="{7F408E39-A6F7-4993-B8C3-002D94D12F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AEC04CDB-581B-4B20-A839-CE36C3DC4F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8B8CDE-8AA9-491D-92F6-21DF12E959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4F74FB-2410-416D-92DE-759E171FCC37}" type="slidenum">
              <a:rPr lang="en-US" altLang="ru-RU"/>
              <a:pPr/>
              <a:t>3</a:t>
            </a:fld>
            <a:endParaRPr lang="en-US" altLang="ru-RU"/>
          </a:p>
        </p:txBody>
      </p:sp>
      <p:sp>
        <p:nvSpPr>
          <p:cNvPr id="483330" name="Rectangle 2">
            <a:extLst>
              <a:ext uri="{FF2B5EF4-FFF2-40B4-BE49-F238E27FC236}">
                <a16:creationId xmlns:a16="http://schemas.microsoft.com/office/drawing/2014/main" id="{A3AA9261-9B33-48FB-99A2-C5B4578EA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>
            <a:extLst>
              <a:ext uri="{FF2B5EF4-FFF2-40B4-BE49-F238E27FC236}">
                <a16:creationId xmlns:a16="http://schemas.microsoft.com/office/drawing/2014/main" id="{3F8F347C-29FC-4865-9106-C3BF745E2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7239CE1-CD44-4907-89FF-972DD5A583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29CB7A-C6B1-4767-A6AE-5351BC3D4824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500738" name="Rectangle 2">
            <a:extLst>
              <a:ext uri="{FF2B5EF4-FFF2-40B4-BE49-F238E27FC236}">
                <a16:creationId xmlns:a16="http://schemas.microsoft.com/office/drawing/2014/main" id="{3EC32EBD-B259-4478-A3F6-D562666701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39" name="Rectangle 3">
            <a:extLst>
              <a:ext uri="{FF2B5EF4-FFF2-40B4-BE49-F238E27FC236}">
                <a16:creationId xmlns:a16="http://schemas.microsoft.com/office/drawing/2014/main" id="{5C24ED5C-EC53-4396-95B6-3995F64173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AEF1B48-9DE9-46C4-9433-35178CBC57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33955-C148-4030-AAC4-F38D21ABBFD6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501762" name="Rectangle 2">
            <a:extLst>
              <a:ext uri="{FF2B5EF4-FFF2-40B4-BE49-F238E27FC236}">
                <a16:creationId xmlns:a16="http://schemas.microsoft.com/office/drawing/2014/main" id="{FF5F8159-EDEC-41E8-B41E-9B6D7C51F4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63" name="Rectangle 3">
            <a:extLst>
              <a:ext uri="{FF2B5EF4-FFF2-40B4-BE49-F238E27FC236}">
                <a16:creationId xmlns:a16="http://schemas.microsoft.com/office/drawing/2014/main" id="{81DA5EA7-D650-4F57-8A36-93AFF9B8C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16B61B3-283E-4210-AADC-BA1396C763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E56188-02A9-4C8E-B72C-A3450908990F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502786" name="Rectangle 2">
            <a:extLst>
              <a:ext uri="{FF2B5EF4-FFF2-40B4-BE49-F238E27FC236}">
                <a16:creationId xmlns:a16="http://schemas.microsoft.com/office/drawing/2014/main" id="{85CF6AA1-00B3-45E7-BB0A-989197727C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2787" name="Rectangle 3">
            <a:extLst>
              <a:ext uri="{FF2B5EF4-FFF2-40B4-BE49-F238E27FC236}">
                <a16:creationId xmlns:a16="http://schemas.microsoft.com/office/drawing/2014/main" id="{CC72CC75-9661-4E7A-880D-CB3E36F3A9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20A59D7-AE61-4A9F-934F-8ABE937AF8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F80068-AF39-4AF4-9FEE-B1508E8799F3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503810" name="Rectangle 2">
            <a:extLst>
              <a:ext uri="{FF2B5EF4-FFF2-40B4-BE49-F238E27FC236}">
                <a16:creationId xmlns:a16="http://schemas.microsoft.com/office/drawing/2014/main" id="{F45BE528-C9B0-4EDD-939E-AE8CEEDABA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3811" name="Rectangle 3">
            <a:extLst>
              <a:ext uri="{FF2B5EF4-FFF2-40B4-BE49-F238E27FC236}">
                <a16:creationId xmlns:a16="http://schemas.microsoft.com/office/drawing/2014/main" id="{DF43CD21-E4AF-4B0F-95A6-54525C586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FE5CCD0-E830-441A-A643-A2E7317E70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D9A771-D21F-45E6-82C7-DAFD4450F782}" type="slidenum">
              <a:rPr lang="en-US" altLang="ru-RU"/>
              <a:pPr/>
              <a:t>4</a:t>
            </a:fld>
            <a:endParaRPr lang="en-US" altLang="ru-RU"/>
          </a:p>
        </p:txBody>
      </p:sp>
      <p:sp>
        <p:nvSpPr>
          <p:cNvPr id="506882" name="Rectangle 2">
            <a:extLst>
              <a:ext uri="{FF2B5EF4-FFF2-40B4-BE49-F238E27FC236}">
                <a16:creationId xmlns:a16="http://schemas.microsoft.com/office/drawing/2014/main" id="{37004417-5F1B-45F2-AECE-B35FFE4504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6883" name="Rectangle 3">
            <a:extLst>
              <a:ext uri="{FF2B5EF4-FFF2-40B4-BE49-F238E27FC236}">
                <a16:creationId xmlns:a16="http://schemas.microsoft.com/office/drawing/2014/main" id="{00CFF648-A9C6-406C-BDF5-F452B9FD8E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A7E307A-63BD-4FBC-A047-AADE549BD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1A14B2-98AE-4DEF-9E0B-A738A28CD53F}" type="slidenum">
              <a:rPr lang="en-US" altLang="ru-RU"/>
              <a:pPr/>
              <a:t>5</a:t>
            </a:fld>
            <a:endParaRPr lang="en-US" altLang="ru-RU"/>
          </a:p>
        </p:txBody>
      </p:sp>
      <p:sp>
        <p:nvSpPr>
          <p:cNvPr id="509954" name="Rectangle 2">
            <a:extLst>
              <a:ext uri="{FF2B5EF4-FFF2-40B4-BE49-F238E27FC236}">
                <a16:creationId xmlns:a16="http://schemas.microsoft.com/office/drawing/2014/main" id="{07B379C9-D63F-4527-A8A7-47C5D83512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9955" name="Rectangle 3">
            <a:extLst>
              <a:ext uri="{FF2B5EF4-FFF2-40B4-BE49-F238E27FC236}">
                <a16:creationId xmlns:a16="http://schemas.microsoft.com/office/drawing/2014/main" id="{88EE2F3C-CF39-4E1F-A71D-3CE7EAF90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B9333CC-FB8A-4D3A-951E-5027F8A0D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A76CA3-F4FD-4255-8E38-94BA376F1ABB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484354" name="Rectangle 2">
            <a:extLst>
              <a:ext uri="{FF2B5EF4-FFF2-40B4-BE49-F238E27FC236}">
                <a16:creationId xmlns:a16="http://schemas.microsoft.com/office/drawing/2014/main" id="{ED670BF1-AAA3-45AB-9EE4-D22AD8E12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4355" name="Rectangle 3">
            <a:extLst>
              <a:ext uri="{FF2B5EF4-FFF2-40B4-BE49-F238E27FC236}">
                <a16:creationId xmlns:a16="http://schemas.microsoft.com/office/drawing/2014/main" id="{56871918-8AD3-4311-9B78-94B0A602DD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9FFE98B-D223-4E0E-96BA-870BE893B9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F9B5C6-4D98-4B7D-90F2-1FB19F07A515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485378" name="Rectangle 2">
            <a:extLst>
              <a:ext uri="{FF2B5EF4-FFF2-40B4-BE49-F238E27FC236}">
                <a16:creationId xmlns:a16="http://schemas.microsoft.com/office/drawing/2014/main" id="{AD446140-362E-4B6F-9CD6-F9716D4A386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>
            <a:extLst>
              <a:ext uri="{FF2B5EF4-FFF2-40B4-BE49-F238E27FC236}">
                <a16:creationId xmlns:a16="http://schemas.microsoft.com/office/drawing/2014/main" id="{A18652DC-A276-4C64-83E1-AB9563467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222661-EF98-4702-A192-F728790B56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2A8A6-7A11-4624-A213-34336F37FEAC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486402" name="Rectangle 2">
            <a:extLst>
              <a:ext uri="{FF2B5EF4-FFF2-40B4-BE49-F238E27FC236}">
                <a16:creationId xmlns:a16="http://schemas.microsoft.com/office/drawing/2014/main" id="{D3B0BBF5-F3A0-4890-9F10-A5AE4F8587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47DF9FC9-EBD4-4ADD-B33B-4EB78C8770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44E8946-75BB-4224-8B01-B723377D4D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08BDAA-35BB-4467-A74E-54500F34165F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487426" name="Rectangle 2">
            <a:extLst>
              <a:ext uri="{FF2B5EF4-FFF2-40B4-BE49-F238E27FC236}">
                <a16:creationId xmlns:a16="http://schemas.microsoft.com/office/drawing/2014/main" id="{B7EC24FE-1735-4CED-A3C8-120F1E440C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7427" name="Rectangle 3">
            <a:extLst>
              <a:ext uri="{FF2B5EF4-FFF2-40B4-BE49-F238E27FC236}">
                <a16:creationId xmlns:a16="http://schemas.microsoft.com/office/drawing/2014/main" id="{3777F96C-66E5-4D85-8974-623C2BBD21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8FAB917-EC73-420C-939E-F8B090953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9A964C-4468-4B9D-B9AA-43EFA125CBAC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488450" name="Rectangle 2">
            <a:extLst>
              <a:ext uri="{FF2B5EF4-FFF2-40B4-BE49-F238E27FC236}">
                <a16:creationId xmlns:a16="http://schemas.microsoft.com/office/drawing/2014/main" id="{91C88D28-02FC-43DA-8130-57C4B76D0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1" name="Rectangle 3">
            <a:extLst>
              <a:ext uri="{FF2B5EF4-FFF2-40B4-BE49-F238E27FC236}">
                <a16:creationId xmlns:a16="http://schemas.microsoft.com/office/drawing/2014/main" id="{2854B36F-8F22-4136-8B34-0CD4D74488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81010A-2CAB-4143-84E8-44A24B0A7C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" dirty="0"/>
              <a:t>Лекция 9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44D10A-538B-47BB-944B-1F6B016FD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862" y="4575915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ru" sz="2000" dirty="0">
                <a:solidFill>
                  <a:srgbClr val="FFC000"/>
                </a:solidFill>
              </a:rPr>
              <a:t>Транзакции</a:t>
            </a:r>
            <a:endParaRPr lang="ru-RU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586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84CDFD-5078-4FC9-B484-4ED8318AF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748AB-A918-4989-A10B-CFBFEEBA80C1}" type="slidenum">
              <a:rPr lang="en-US" altLang="ru-RU"/>
              <a:pPr/>
              <a:t>10</a:t>
            </a:fld>
            <a:endParaRPr lang="en-US" altLang="ru-RU"/>
          </a:p>
        </p:txBody>
      </p:sp>
      <p:sp>
        <p:nvSpPr>
          <p:cNvPr id="448514" name="Rectangle 2">
            <a:extLst>
              <a:ext uri="{FF2B5EF4-FFF2-40B4-BE49-F238E27FC236}">
                <a16:creationId xmlns:a16="http://schemas.microsoft.com/office/drawing/2014/main" id="{9EF2CB2F-25E3-4B34-BBDB-5A87787F6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Транзакции в SQL</a:t>
            </a:r>
          </a:p>
        </p:txBody>
      </p:sp>
      <p:sp>
        <p:nvSpPr>
          <p:cNvPr id="448515" name="Rectangle 3">
            <a:extLst>
              <a:ext uri="{FF2B5EF4-FFF2-40B4-BE49-F238E27FC236}">
                <a16:creationId xmlns:a16="http://schemas.microsoft.com/office/drawing/2014/main" id="{FEEDD236-7BA0-46E3-9E46-18A730B0A2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" altLang="ru-RU" dirty="0"/>
              <a:t>В «специальном» SQL:</a:t>
            </a:r>
          </a:p>
          <a:p>
            <a:pPr lvl="1"/>
            <a:r>
              <a:rPr lang="ru" altLang="ru-RU" dirty="0"/>
              <a:t>По умолчанию: каждый оператор = одна транзакция</a:t>
            </a:r>
          </a:p>
          <a:p>
            <a:pPr lvl="1"/>
            <a:endParaRPr lang="en-US" altLang="ru-RU" dirty="0"/>
          </a:p>
          <a:p>
            <a:r>
              <a:rPr lang="ru" altLang="ru-RU" dirty="0"/>
              <a:t>В программе:</a:t>
            </a:r>
          </a:p>
          <a:p>
            <a:pPr lvl="1">
              <a:buFontTx/>
              <a:buNone/>
            </a:pPr>
            <a:r>
              <a:rPr lang="ru" altLang="ru-RU" dirty="0"/>
              <a:t>НАЧАТЬ СДЕЛКУ</a:t>
            </a:r>
          </a:p>
          <a:p>
            <a:pPr lvl="1">
              <a:buFontTx/>
              <a:buNone/>
            </a:pPr>
            <a:r>
              <a:rPr lang="ru" altLang="ru-RU" dirty="0"/>
              <a:t>[операторы SQL]</a:t>
            </a:r>
          </a:p>
          <a:p>
            <a:pPr lvl="1">
              <a:buFontTx/>
              <a:buNone/>
            </a:pPr>
            <a:r>
              <a:rPr lang="ru" altLang="ru-RU" dirty="0"/>
              <a:t>COMMIT или ROLLBACK (=ABORT)</a:t>
            </a:r>
          </a:p>
        </p:txBody>
      </p:sp>
      <p:sp>
        <p:nvSpPr>
          <p:cNvPr id="448516" name="AutoShape 4">
            <a:extLst>
              <a:ext uri="{FF2B5EF4-FFF2-40B4-BE49-F238E27FC236}">
                <a16:creationId xmlns:a16="http://schemas.microsoft.com/office/drawing/2014/main" id="{FECE1133-60B1-445F-AC1B-11B94685F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9165" y="3642022"/>
            <a:ext cx="1696682" cy="923330"/>
          </a:xfrm>
          <a:prstGeom prst="wedgeRectCallout">
            <a:avLst>
              <a:gd name="adj1" fmla="val -123398"/>
              <a:gd name="adj2" fmla="val 24269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ru" altLang="ru-RU"/>
              <a:t>Может быть опущен: </a:t>
            </a:r>
            <a:br>
              <a:rPr lang="en-US" altLang="ru-RU"/>
            </a:br>
            <a:r>
              <a:rPr lang="ru" altLang="ru-RU"/>
              <a:t>первый SQL-запрос </a:t>
            </a:r>
            <a:br>
              <a:rPr lang="en-US" altLang="ru-RU"/>
            </a:br>
            <a:r>
              <a:rPr lang="ru" altLang="ru-RU"/>
              <a:t>запускает txn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FE4E2726-B29A-4BD5-A456-BE503113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6555-3A6D-4C0A-BA9E-B974A05AA6B7}" type="slidenum">
              <a:rPr lang="en-US" altLang="ru-RU"/>
              <a:pPr/>
              <a:t>11</a:t>
            </a:fld>
            <a:endParaRPr lang="en-US" altLang="ru-RU"/>
          </a:p>
        </p:txBody>
      </p:sp>
      <p:sp>
        <p:nvSpPr>
          <p:cNvPr id="455682" name="Rectangle 2">
            <a:extLst>
              <a:ext uri="{FF2B5EF4-FFF2-40B4-BE49-F238E27FC236}">
                <a16:creationId xmlns:a16="http://schemas.microsoft.com/office/drawing/2014/main" id="{D77A52B3-B12B-4B90-A76D-02AC8BCBC4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13916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Пересмотренный Кодекс</a:t>
            </a:r>
          </a:p>
        </p:txBody>
      </p:sp>
      <p:sp>
        <p:nvSpPr>
          <p:cNvPr id="455683" name="Rectangle 3">
            <a:extLst>
              <a:ext uri="{FF2B5EF4-FFF2-40B4-BE49-F238E27FC236}">
                <a16:creationId xmlns:a16="http://schemas.microsoft.com/office/drawing/2014/main" id="{C2FE2D99-62AF-43DD-A19E-9863A4687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2200" y="2316760"/>
            <a:ext cx="3703643" cy="3477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sz="2000" dirty="0"/>
              <a:t>Client 1: </a:t>
            </a:r>
            <a:r>
              <a:rPr lang="en-US" altLang="ru-RU" sz="2000" dirty="0">
                <a:solidFill>
                  <a:schemeClr val="accent2"/>
                </a:solidFill>
              </a:rPr>
              <a:t>START TRANSACTION</a:t>
            </a:r>
            <a:endParaRPr lang="en-US" altLang="ru-RU" sz="2000" dirty="0"/>
          </a:p>
          <a:p>
            <a:pPr eaLnBrk="0" hangingPunct="0"/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UPDATE</a:t>
            </a:r>
            <a:r>
              <a:rPr lang="en-US" altLang="ru-RU" sz="2000" dirty="0"/>
              <a:t> Product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SET</a:t>
            </a:r>
            <a:r>
              <a:rPr lang="en-US" altLang="ru-RU" sz="2000" dirty="0"/>
              <a:t> Price = Price – 1.99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WHERE</a:t>
            </a:r>
            <a:r>
              <a:rPr lang="en-US" altLang="ru-RU" sz="2000" dirty="0"/>
              <a:t> </a:t>
            </a:r>
            <a:r>
              <a:rPr lang="en-US" altLang="ru-RU" sz="2000" dirty="0" err="1"/>
              <a:t>pname</a:t>
            </a:r>
            <a:r>
              <a:rPr lang="en-US" altLang="ru-RU" sz="2000" dirty="0"/>
              <a:t> = ‘Gizmo’</a:t>
            </a:r>
          </a:p>
          <a:p>
            <a:pPr eaLnBrk="0" hangingPunct="0"/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COMMIT</a:t>
            </a:r>
            <a:br>
              <a:rPr lang="en-US" altLang="ru-RU" sz="2000" dirty="0"/>
            </a:br>
            <a:endParaRPr lang="en-US" altLang="ru-RU" sz="2000" dirty="0"/>
          </a:p>
          <a:p>
            <a:pPr eaLnBrk="0" hangingPunct="0"/>
            <a:r>
              <a:rPr lang="en-US" altLang="ru-RU" sz="2000" dirty="0"/>
              <a:t>Client 2: </a:t>
            </a:r>
            <a:r>
              <a:rPr lang="en-US" altLang="ru-RU" sz="2000" dirty="0">
                <a:solidFill>
                  <a:schemeClr val="accent2"/>
                </a:solidFill>
              </a:rPr>
              <a:t>START TRANSACTION</a:t>
            </a:r>
            <a:r>
              <a:rPr lang="en-US" altLang="ru-RU" sz="2000" dirty="0"/>
              <a:t> 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UPDATE</a:t>
            </a:r>
            <a:r>
              <a:rPr lang="en-US" altLang="ru-RU" sz="2000" dirty="0"/>
              <a:t> Product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SET</a:t>
            </a:r>
            <a:r>
              <a:rPr lang="en-US" altLang="ru-RU" sz="2000" dirty="0"/>
              <a:t> Price = Price*0.5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WHERE</a:t>
            </a:r>
            <a:r>
              <a:rPr lang="en-US" altLang="ru-RU" sz="2000" dirty="0"/>
              <a:t> </a:t>
            </a:r>
            <a:r>
              <a:rPr lang="en-US" altLang="ru-RU" sz="2000" dirty="0" err="1"/>
              <a:t>pname</a:t>
            </a:r>
            <a:r>
              <a:rPr lang="en-US" altLang="ru-RU" sz="2000" dirty="0"/>
              <a:t>=‘Gizmo’</a:t>
            </a:r>
            <a:br>
              <a:rPr lang="en-US" altLang="ru-RU" sz="2000" dirty="0"/>
            </a:br>
            <a:r>
              <a:rPr lang="en-US" altLang="ru-RU" sz="2000" dirty="0"/>
              <a:t>	</a:t>
            </a:r>
            <a:r>
              <a:rPr lang="en-US" altLang="ru-RU" sz="2000" dirty="0">
                <a:solidFill>
                  <a:schemeClr val="accent2"/>
                </a:solidFill>
              </a:rPr>
              <a:t>COMMIT</a:t>
            </a:r>
            <a:endParaRPr lang="en-US" altLang="ru-RU" sz="2000" dirty="0"/>
          </a:p>
        </p:txBody>
      </p:sp>
      <p:sp>
        <p:nvSpPr>
          <p:cNvPr id="455684" name="Rectangle 4">
            <a:extLst>
              <a:ext uri="{FF2B5EF4-FFF2-40B4-BE49-F238E27FC236}">
                <a16:creationId xmlns:a16="http://schemas.microsoft.com/office/drawing/2014/main" id="{7A0F0D65-03AC-481F-B0D7-204EBF7E1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399" y="6214037"/>
            <a:ext cx="26812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" altLang="ru-RU" dirty="0"/>
              <a:t>Теперь это работает как шарм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69EEC681-1C1A-4274-A0B3-A107FB405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71B81-7B20-4716-859F-ADCAC299C016}" type="slidenum">
              <a:rPr lang="en-US" altLang="ru-RU"/>
              <a:pPr/>
              <a:t>12</a:t>
            </a:fld>
            <a:endParaRPr lang="en-US" altLang="ru-RU"/>
          </a:p>
        </p:txBody>
      </p:sp>
      <p:sp>
        <p:nvSpPr>
          <p:cNvPr id="376834" name="Rectangle 2">
            <a:extLst>
              <a:ext uri="{FF2B5EF4-FFF2-40B4-BE49-F238E27FC236}">
                <a16:creationId xmlns:a16="http://schemas.microsoft.com/office/drawing/2014/main" id="{12BA14CC-519E-477F-9852-8E3C7ABEAF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Свойства транзакции </a:t>
            </a:r>
            <a:br>
              <a:rPr lang="en-US" altLang="ru-RU" dirty="0">
                <a:solidFill>
                  <a:srgbClr val="FFC000"/>
                </a:solidFill>
              </a:rPr>
            </a:br>
            <a:r>
              <a:rPr lang="ru" altLang="ru-RU" dirty="0">
                <a:solidFill>
                  <a:srgbClr val="FFC000"/>
                </a:solidFill>
              </a:rPr>
              <a:t>ACID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id="{3F684071-329C-407B-A256-051479F8CC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ru-KZ" altLang="ru-RU" sz="2800" dirty="0">
                <a:solidFill>
                  <a:srgbClr val="FF0000"/>
                </a:solidFill>
              </a:rPr>
              <a:t>А</a:t>
            </a:r>
            <a:r>
              <a:rPr lang="kk-KZ" altLang="ru-RU" sz="2800" dirty="0">
                <a:solidFill>
                  <a:srgbClr val="FF0000"/>
                </a:solidFill>
              </a:rPr>
              <a:t>т</a:t>
            </a:r>
            <a:r>
              <a:rPr lang="ru-KZ" altLang="ru-RU" sz="2800" dirty="0">
                <a:solidFill>
                  <a:srgbClr val="FF0000"/>
                </a:solidFill>
              </a:rPr>
              <a:t>о</a:t>
            </a:r>
            <a:r>
              <a:rPr lang="kk-KZ" altLang="ru-RU" sz="2800" dirty="0">
                <a:solidFill>
                  <a:srgbClr val="FF0000"/>
                </a:solidFill>
              </a:rPr>
              <a:t>м</a:t>
            </a:r>
            <a:r>
              <a:rPr lang="ru-KZ" altLang="ru-RU" sz="2800" dirty="0">
                <a:solidFill>
                  <a:srgbClr val="FF0000"/>
                </a:solidFill>
              </a:rPr>
              <a:t>н</a:t>
            </a:r>
            <a:r>
              <a:rPr lang="kk-KZ" altLang="ru-RU" sz="2800" dirty="0">
                <a:solidFill>
                  <a:srgbClr val="FF0000"/>
                </a:solidFill>
              </a:rPr>
              <a:t>ы</a:t>
            </a:r>
            <a:r>
              <a:rPr lang="ru-KZ" altLang="ru-RU" sz="2800" dirty="0">
                <a:solidFill>
                  <a:srgbClr val="FF0000"/>
                </a:solidFill>
              </a:rPr>
              <a:t>й</a:t>
            </a:r>
            <a:endParaRPr lang="ru" altLang="ru-RU" sz="28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State показывает либо все эффекты </a:t>
            </a:r>
            <a:r>
              <a:rPr lang="ru" altLang="ru-RU" sz="2400" dirty="0" err="1"/>
              <a:t>txn </a:t>
            </a:r>
            <a:r>
              <a:rPr lang="ru" altLang="ru-RU" sz="2400" dirty="0"/>
              <a:t>, либо ни один из них</a:t>
            </a:r>
          </a:p>
          <a:p>
            <a:pPr>
              <a:lnSpc>
                <a:spcPct val="80000"/>
              </a:lnSpc>
            </a:pPr>
            <a:r>
              <a:rPr lang="ru" altLang="ru-RU" sz="2800" dirty="0">
                <a:solidFill>
                  <a:srgbClr val="FF0000"/>
                </a:solidFill>
              </a:rPr>
              <a:t>Постоянный</a:t>
            </a:r>
            <a:endParaRPr lang="ru" altLang="ru-RU" sz="2800" dirty="0"/>
          </a:p>
          <a:p>
            <a:pPr lvl="1">
              <a:lnSpc>
                <a:spcPct val="80000"/>
              </a:lnSpc>
            </a:pPr>
            <a:r>
              <a:rPr lang="ru" altLang="ru-RU" sz="2400" dirty="0"/>
              <a:t>Txn переходит из состояния, в котором сохраняется целостность, в другое, в котором сохраняется целостность</a:t>
            </a:r>
            <a:endParaRPr lang="ru-KZ" altLang="ru-RU" sz="2400" dirty="0"/>
          </a:p>
          <a:p>
            <a:pPr marL="324000" lvl="1" indent="0">
              <a:lnSpc>
                <a:spcPct val="80000"/>
              </a:lnSpc>
              <a:buNone/>
            </a:pPr>
            <a:r>
              <a:rPr lang="ru-KZ" altLang="ru-RU" sz="2800" dirty="0">
                <a:solidFill>
                  <a:srgbClr val="FF0000"/>
                </a:solidFill>
              </a:rPr>
              <a:t>И</a:t>
            </a:r>
            <a:r>
              <a:rPr lang="kk-KZ" altLang="ru-RU" sz="2800" dirty="0">
                <a:solidFill>
                  <a:srgbClr val="FF0000"/>
                </a:solidFill>
              </a:rPr>
              <a:t>з</a:t>
            </a:r>
            <a:r>
              <a:rPr lang="ru-KZ" altLang="ru-RU" sz="2800" dirty="0">
                <a:solidFill>
                  <a:srgbClr val="FF0000"/>
                </a:solidFill>
              </a:rPr>
              <a:t>о</a:t>
            </a:r>
            <a:r>
              <a:rPr lang="kk-KZ" altLang="ru-RU" sz="2800" dirty="0">
                <a:solidFill>
                  <a:srgbClr val="FF0000"/>
                </a:solidFill>
              </a:rPr>
              <a:t>л</a:t>
            </a:r>
            <a:r>
              <a:rPr lang="ru-KZ" altLang="ru-RU" sz="2800" dirty="0">
                <a:solidFill>
                  <a:srgbClr val="FF0000"/>
                </a:solidFill>
              </a:rPr>
              <a:t>и</a:t>
            </a:r>
            <a:r>
              <a:rPr lang="kk-KZ" altLang="ru-RU" sz="2800" dirty="0">
                <a:solidFill>
                  <a:srgbClr val="FF0000"/>
                </a:solidFill>
              </a:rPr>
              <a:t>р</a:t>
            </a:r>
            <a:r>
              <a:rPr lang="ru-KZ" altLang="ru-RU" sz="2800" dirty="0">
                <a:solidFill>
                  <a:srgbClr val="FF0000"/>
                </a:solidFill>
              </a:rPr>
              <a:t>о</a:t>
            </a:r>
            <a:r>
              <a:rPr lang="kk-KZ" altLang="ru-RU" sz="2800" dirty="0">
                <a:solidFill>
                  <a:srgbClr val="FF0000"/>
                </a:solidFill>
              </a:rPr>
              <a:t>в</a:t>
            </a:r>
            <a:r>
              <a:rPr lang="ru-KZ" altLang="ru-RU" sz="2800" dirty="0">
                <a:solidFill>
                  <a:srgbClr val="FF0000"/>
                </a:solidFill>
              </a:rPr>
              <a:t>а</a:t>
            </a:r>
            <a:r>
              <a:rPr lang="kk-KZ" altLang="ru-RU" sz="2800" dirty="0">
                <a:solidFill>
                  <a:srgbClr val="FF0000"/>
                </a:solidFill>
              </a:rPr>
              <a:t>н</a:t>
            </a:r>
            <a:endParaRPr lang="ru" altLang="ru-RU" sz="2800" dirty="0">
              <a:solidFill>
                <a:srgbClr val="FF0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Эффект </a:t>
            </a:r>
            <a:r>
              <a:rPr lang="ru" altLang="ru-RU" sz="2400" dirty="0" err="1"/>
              <a:t>txns </a:t>
            </a:r>
            <a:r>
              <a:rPr lang="ru" altLang="ru-RU" sz="2400" dirty="0"/>
              <a:t>такой же, как и при запуске </a:t>
            </a:r>
            <a:r>
              <a:rPr lang="ru" altLang="ru-RU" sz="2400" dirty="0" err="1"/>
              <a:t>txns </a:t>
            </a:r>
            <a:r>
              <a:rPr lang="ru" altLang="ru-RU" sz="2400" dirty="0"/>
              <a:t>один за другим ( </a:t>
            </a:r>
            <a:r>
              <a:rPr lang="ru" altLang="ru-RU" sz="2400" dirty="0" err="1"/>
              <a:t>т.е. </a:t>
            </a:r>
            <a:r>
              <a:rPr lang="ru" altLang="ru-RU" sz="2400" dirty="0"/>
              <a:t>выглядит как пакетный режим)</a:t>
            </a:r>
          </a:p>
          <a:p>
            <a:pPr>
              <a:lnSpc>
                <a:spcPct val="80000"/>
              </a:lnSpc>
            </a:pPr>
            <a:r>
              <a:rPr lang="ru-KZ" altLang="ru-RU" sz="2800" dirty="0">
                <a:solidFill>
                  <a:srgbClr val="FF0000"/>
                </a:solidFill>
              </a:rPr>
              <a:t>П</a:t>
            </a:r>
            <a:r>
              <a:rPr lang="ru" altLang="ru-RU" sz="2800" dirty="0">
                <a:solidFill>
                  <a:srgbClr val="FF0000"/>
                </a:solidFill>
              </a:rPr>
              <a:t>рочный</a:t>
            </a:r>
            <a:endParaRPr lang="ru" altLang="ru-RU" sz="2800" dirty="0"/>
          </a:p>
          <a:p>
            <a:pPr lvl="1">
              <a:lnSpc>
                <a:spcPct val="80000"/>
              </a:lnSpc>
            </a:pPr>
            <a:r>
              <a:rPr lang="ru" altLang="ru-RU" sz="2400" dirty="0"/>
              <a:t>После </a:t>
            </a:r>
            <a:r>
              <a:rPr lang="ru" altLang="ru-RU" sz="2400" dirty="0" err="1"/>
              <a:t>фиксации txn </a:t>
            </a:r>
            <a:r>
              <a:rPr lang="ru" altLang="ru-RU" sz="2400" dirty="0"/>
              <a:t>его эффекты остаются в базе данных.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96BEC9AC-73B5-4B65-BDE3-B8A6DB0F1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E9EA-C34E-4A26-8695-EA744643F4EA}" type="slidenum">
              <a:rPr lang="en-US" altLang="ru-RU"/>
              <a:pPr/>
              <a:t>13</a:t>
            </a:fld>
            <a:endParaRPr lang="en-US" altLang="ru-RU"/>
          </a:p>
        </p:txBody>
      </p:sp>
      <p:sp>
        <p:nvSpPr>
          <p:cNvPr id="348162" name="Rectangle 2">
            <a:extLst>
              <a:ext uri="{FF2B5EF4-FFF2-40B4-BE49-F238E27FC236}">
                <a16:creationId xmlns:a16="http://schemas.microsoft.com/office/drawing/2014/main" id="{2951A3C6-C4DB-4701-8949-D5DD37F0F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61422"/>
            <a:ext cx="11029616" cy="79108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Atomicity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348163" name="Rectangle 3">
            <a:extLst>
              <a:ext uri="{FF2B5EF4-FFF2-40B4-BE49-F238E27FC236}">
                <a16:creationId xmlns:a16="http://schemas.microsoft.com/office/drawing/2014/main" id="{B3AF60FB-FFEE-4184-97B1-BF1E9BE769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" altLang="ru-RU" dirty="0"/>
              <a:t>Два возможных исхода сделки</a:t>
            </a:r>
          </a:p>
          <a:p>
            <a:pPr lvl="1"/>
            <a:r>
              <a:rPr lang="ru" altLang="ru-RU" dirty="0"/>
              <a:t>Он </a:t>
            </a:r>
            <a:r>
              <a:rPr lang="ru" altLang="ru-RU" i="1" dirty="0"/>
              <a:t>фиксирует </a:t>
            </a:r>
            <a:r>
              <a:rPr lang="ru" altLang="ru-RU" dirty="0"/>
              <a:t>: все изменения внесены</a:t>
            </a:r>
          </a:p>
          <a:p>
            <a:pPr lvl="1"/>
            <a:r>
              <a:rPr lang="ru" altLang="ru-RU" dirty="0"/>
              <a:t>Прерывается : изменения не </a:t>
            </a:r>
            <a:r>
              <a:rPr lang="ru" altLang="ru-RU" i="1" dirty="0"/>
              <a:t>вносятся</a:t>
            </a:r>
          </a:p>
          <a:p>
            <a:endParaRPr lang="en-US" altLang="ru-RU" dirty="0"/>
          </a:p>
          <a:p>
            <a:r>
              <a:rPr lang="ru" altLang="ru-RU" dirty="0"/>
              <a:t>То есть действия транзакции - все или ничего.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E6615A3F-4A88-4110-AAD0-9C5E430E8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FB39F-C57A-42C8-AD00-D6F1BE986446}" type="slidenum">
              <a:rPr lang="en-US" altLang="ru-RU"/>
              <a:pPr/>
              <a:t>14</a:t>
            </a:fld>
            <a:endParaRPr lang="en-US" altLang="ru-RU"/>
          </a:p>
        </p:txBody>
      </p:sp>
      <p:sp>
        <p:nvSpPr>
          <p:cNvPr id="349186" name="Rectangle 2">
            <a:extLst>
              <a:ext uri="{FF2B5EF4-FFF2-40B4-BE49-F238E27FC236}">
                <a16:creationId xmlns:a16="http://schemas.microsoft.com/office/drawing/2014/main" id="{8BEFFC14-E501-480E-BEB9-3F0728074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571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Consistency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349187" name="Rectangle 3">
            <a:extLst>
              <a:ext uri="{FF2B5EF4-FFF2-40B4-BE49-F238E27FC236}">
                <a16:creationId xmlns:a16="http://schemas.microsoft.com/office/drawing/2014/main" id="{918E1ACC-5119-442F-9FE6-BE341D783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ru" altLang="ru-RU" sz="2800"/>
              <a:t>Состояние таблиц ограничено ограничениями целостности</a:t>
            </a:r>
          </a:p>
          <a:p>
            <a:pPr lvl="1">
              <a:lnSpc>
                <a:spcPct val="90000"/>
              </a:lnSpc>
            </a:pPr>
            <a:r>
              <a:rPr lang="ru" altLang="ru-RU" sz="2400"/>
              <a:t>Номер счета уникален</a:t>
            </a:r>
          </a:p>
          <a:p>
            <a:pPr lvl="1">
              <a:lnSpc>
                <a:spcPct val="90000"/>
              </a:lnSpc>
            </a:pPr>
            <a:r>
              <a:rPr lang="ru" altLang="ru-RU" sz="2400"/>
              <a:t>Сумма запаса не может быть отрицательной</a:t>
            </a:r>
          </a:p>
          <a:p>
            <a:pPr lvl="1">
              <a:lnSpc>
                <a:spcPct val="90000"/>
              </a:lnSpc>
            </a:pPr>
            <a:r>
              <a:rPr lang="ru" altLang="ru-RU" sz="2400"/>
              <a:t>Сумма </a:t>
            </a:r>
            <a:r>
              <a:rPr lang="ru" altLang="ru-RU" sz="2400" i="1"/>
              <a:t>дебета </a:t>
            </a:r>
            <a:r>
              <a:rPr lang="ru" altLang="ru-RU" sz="2400"/>
              <a:t>и </a:t>
            </a:r>
            <a:r>
              <a:rPr lang="ru" altLang="ru-RU" sz="2400" i="1"/>
              <a:t>кредита </a:t>
            </a:r>
            <a:r>
              <a:rPr lang="ru" altLang="ru-RU" sz="2400"/>
              <a:t>равна 0</a:t>
            </a:r>
          </a:p>
          <a:p>
            <a:pPr>
              <a:lnSpc>
                <a:spcPct val="90000"/>
              </a:lnSpc>
            </a:pPr>
            <a:r>
              <a:rPr lang="ru" altLang="ru-RU" sz="2800"/>
              <a:t>Ограничения могут быть </a:t>
            </a:r>
            <a:r>
              <a:rPr lang="ru" altLang="ru-RU" sz="2800" u="sng"/>
              <a:t>явными </a:t>
            </a:r>
            <a:r>
              <a:rPr lang="ru" altLang="ru-RU" sz="2800"/>
              <a:t>или </a:t>
            </a:r>
            <a:r>
              <a:rPr lang="ru" altLang="ru-RU" sz="2800" u="sng"/>
              <a:t>неявными</a:t>
            </a:r>
            <a:endParaRPr lang="en-US" altLang="ru-RU" sz="2800"/>
          </a:p>
          <a:p>
            <a:pPr>
              <a:lnSpc>
                <a:spcPct val="90000"/>
              </a:lnSpc>
            </a:pPr>
            <a:r>
              <a:rPr lang="ru" altLang="ru-RU" sz="2800"/>
              <a:t>Как достигается согласованность:</a:t>
            </a:r>
          </a:p>
          <a:p>
            <a:pPr lvl="1">
              <a:lnSpc>
                <a:spcPct val="90000"/>
              </a:lnSpc>
            </a:pPr>
            <a:r>
              <a:rPr lang="ru" altLang="ru-RU" sz="2400"/>
              <a:t>Программист следит за тем, чтобы txn переводил согласованное состояние в согласованное состояние.</a:t>
            </a:r>
          </a:p>
          <a:p>
            <a:pPr lvl="1">
              <a:lnSpc>
                <a:spcPct val="90000"/>
              </a:lnSpc>
            </a:pPr>
            <a:r>
              <a:rPr lang="ru" altLang="ru-RU" sz="2400"/>
              <a:t>Система следит за тем, чтобы tnx был атомарным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06C8AFCE-693F-4AB2-94B2-5DBB7310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F0AC-29AC-4A89-8D60-5E8E95E96FB7}" type="slidenum">
              <a:rPr lang="en-US" altLang="ru-RU"/>
              <a:pPr/>
              <a:t>15</a:t>
            </a:fld>
            <a:endParaRPr lang="en-US" altLang="ru-RU"/>
          </a:p>
        </p:txBody>
      </p:sp>
      <p:sp>
        <p:nvSpPr>
          <p:cNvPr id="433154" name="Rectangle 2">
            <a:extLst>
              <a:ext uri="{FF2B5EF4-FFF2-40B4-BE49-F238E27FC236}">
                <a16:creationId xmlns:a16="http://schemas.microsoft.com/office/drawing/2014/main" id="{4688B6C5-CCAB-4094-B96F-1325F2DE5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Isolation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433155" name="Rectangle 3">
            <a:extLst>
              <a:ext uri="{FF2B5EF4-FFF2-40B4-BE49-F238E27FC236}">
                <a16:creationId xmlns:a16="http://schemas.microsoft.com/office/drawing/2014/main" id="{B2D274ED-6A09-4119-9892-44E7815092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" altLang="ru-RU"/>
              <a:t>Транзакция выполняется одновременно с другой транзакцией</a:t>
            </a:r>
          </a:p>
          <a:p>
            <a:endParaRPr lang="en-US" altLang="ru-RU"/>
          </a:p>
          <a:p>
            <a:r>
              <a:rPr lang="ru" altLang="ru-RU"/>
              <a:t>Изоляция: эффект такой, как если бы каждая транзакция выполнялась изолированно от других.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0AA2EF73-6C79-4C7E-AF59-3023C90A3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BDC15-2557-4E16-AFF1-0228EADB2380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434178" name="Rectangle 2">
            <a:extLst>
              <a:ext uri="{FF2B5EF4-FFF2-40B4-BE49-F238E27FC236}">
                <a16:creationId xmlns:a16="http://schemas.microsoft.com/office/drawing/2014/main" id="{C3384C32-3392-425E-8CB4-59FF6612A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571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ACID: Durability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434179" name="Rectangle 3">
            <a:extLst>
              <a:ext uri="{FF2B5EF4-FFF2-40B4-BE49-F238E27FC236}">
                <a16:creationId xmlns:a16="http://schemas.microsoft.com/office/drawing/2014/main" id="{9AE73ADF-57ED-4B56-BF21-2D449D8020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" altLang="ru-RU"/>
              <a:t>Эффект транзакции должен продолжать существовать после транзакции, иначе вся программа завершится.</a:t>
            </a:r>
          </a:p>
          <a:p>
            <a:endParaRPr lang="en-US" altLang="ru-RU"/>
          </a:p>
          <a:p>
            <a:r>
              <a:rPr lang="ru" altLang="ru-RU"/>
              <a:t>Средство: записать данные на диск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D812D955-54EB-48A6-A4BE-CDC00A4AA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AA28-5664-4C9F-862D-E503B208B2AF}" type="slidenum">
              <a:rPr lang="en-US" altLang="ru-RU"/>
              <a:pPr/>
              <a:t>17</a:t>
            </a:fld>
            <a:endParaRPr lang="en-US" altLang="ru-RU"/>
          </a:p>
        </p:txBody>
      </p:sp>
      <p:sp>
        <p:nvSpPr>
          <p:cNvPr id="346114" name="Rectangle 2">
            <a:extLst>
              <a:ext uri="{FF2B5EF4-FFF2-40B4-BE49-F238E27FC236}">
                <a16:creationId xmlns:a16="http://schemas.microsoft.com/office/drawing/2014/main" id="{028404D7-7C40-4723-93D1-5498667789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ROLLBACK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346115" name="Rectangle 3">
            <a:extLst>
              <a:ext uri="{FF2B5EF4-FFF2-40B4-BE49-F238E27FC236}">
                <a16:creationId xmlns:a16="http://schemas.microsoft.com/office/drawing/2014/main" id="{B473956E-F91D-4C09-87BF-D026069EF4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" altLang="ru-RU"/>
              <a:t>Если приложение достигает места, где оно не может успешно завершить транзакцию, оно может выполнить ROLLBACK.</a:t>
            </a:r>
          </a:p>
          <a:p>
            <a:r>
              <a:rPr lang="ru" altLang="ru-RU"/>
              <a:t>Это заставляет систему «прервать» транзакцию.</a:t>
            </a:r>
          </a:p>
          <a:p>
            <a:pPr lvl="1"/>
            <a:r>
              <a:rPr lang="ru" altLang="ru-RU"/>
              <a:t>База данных возвращается в состояние без каких-либо предыдущих изменений, сделанных активностью транзакции.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355C6639-9CD2-461C-BE7C-8DF5CCCD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4180E-E9E1-4358-A281-9C3605E6F964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347138" name="Rectangle 2">
            <a:extLst>
              <a:ext uri="{FF2B5EF4-FFF2-40B4-BE49-F238E27FC236}">
                <a16:creationId xmlns:a16="http://schemas.microsoft.com/office/drawing/2014/main" id="{FA7D567F-DD37-4930-A6F8-93080F04B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Reasons for Rollback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347139" name="Rectangle 3">
            <a:extLst>
              <a:ext uri="{FF2B5EF4-FFF2-40B4-BE49-F238E27FC236}">
                <a16:creationId xmlns:a16="http://schemas.microsoft.com/office/drawing/2014/main" id="{B989F799-9567-470D-AFBE-B81CEFD0F7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" altLang="ru-RU"/>
              <a:t>Пользователь передумал («ctl-C»/отмена)</a:t>
            </a:r>
          </a:p>
          <a:p>
            <a:pPr>
              <a:lnSpc>
                <a:spcPct val="90000"/>
              </a:lnSpc>
            </a:pPr>
            <a:r>
              <a:rPr lang="ru" altLang="ru-RU"/>
              <a:t>Явно в программе, когда программа приложения находит проблему</a:t>
            </a:r>
          </a:p>
          <a:p>
            <a:pPr lvl="1">
              <a:lnSpc>
                <a:spcPct val="90000"/>
              </a:lnSpc>
            </a:pPr>
            <a:r>
              <a:rPr lang="ru" altLang="ru-RU"/>
              <a:t>например, когда количество в наличии &lt; количество продается</a:t>
            </a:r>
          </a:p>
          <a:p>
            <a:pPr>
              <a:lnSpc>
                <a:spcPct val="90000"/>
              </a:lnSpc>
            </a:pPr>
            <a:r>
              <a:rPr lang="ru" altLang="ru-RU"/>
              <a:t>Прерывание, инициированное системой</a:t>
            </a:r>
          </a:p>
          <a:p>
            <a:pPr lvl="1">
              <a:lnSpc>
                <a:spcPct val="90000"/>
              </a:lnSpc>
            </a:pPr>
            <a:r>
              <a:rPr lang="ru" altLang="ru-RU"/>
              <a:t>Системный сбой</a:t>
            </a:r>
          </a:p>
          <a:p>
            <a:pPr lvl="1">
              <a:lnSpc>
                <a:spcPct val="90000"/>
              </a:lnSpc>
            </a:pPr>
            <a:r>
              <a:rPr lang="ru" altLang="ru-RU"/>
              <a:t>Уборка</a:t>
            </a:r>
          </a:p>
          <a:p>
            <a:pPr lvl="2">
              <a:lnSpc>
                <a:spcPct val="90000"/>
              </a:lnSpc>
            </a:pPr>
            <a:r>
              <a:rPr lang="ru" altLang="ru-RU"/>
              <a:t>например из-за тайм-аутов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4">
            <a:extLst>
              <a:ext uri="{FF2B5EF4-FFF2-40B4-BE49-F238E27FC236}">
                <a16:creationId xmlns:a16="http://schemas.microsoft.com/office/drawing/2014/main" id="{9F7CE082-88DA-45A8-86E3-1B93E845D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68C26-9E7B-40B3-8643-81C2EDF447C0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456706" name="Rectangle 2">
            <a:extLst>
              <a:ext uri="{FF2B5EF4-FFF2-40B4-BE49-F238E27FC236}">
                <a16:creationId xmlns:a16="http://schemas.microsoft.com/office/drawing/2014/main" id="{C878062B-FB4D-40EF-9CF0-C607BF5897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908864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READ-ONLY Transactions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456707" name="Rectangle 3">
            <a:extLst>
              <a:ext uri="{FF2B5EF4-FFF2-40B4-BE49-F238E27FC236}">
                <a16:creationId xmlns:a16="http://schemas.microsoft.com/office/drawing/2014/main" id="{D648EBA1-2FE8-4165-A5E9-CA5D842387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1351" y="2226967"/>
            <a:ext cx="4451201" cy="41857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eaLnBrk="0" hangingPunct="0"/>
            <a:r>
              <a:rPr lang="en-US" altLang="ru-RU" sz="1400" dirty="0"/>
              <a:t>Client 1:	</a:t>
            </a:r>
            <a:r>
              <a:rPr lang="en-US" altLang="ru-RU" sz="1400" dirty="0">
                <a:solidFill>
                  <a:schemeClr val="accent2"/>
                </a:solidFill>
              </a:rPr>
              <a:t>START TRANSACTION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INSERT INTO</a:t>
            </a:r>
            <a:r>
              <a:rPr lang="en-US" altLang="ru-RU" sz="1400" dirty="0"/>
              <a:t> </a:t>
            </a:r>
            <a:r>
              <a:rPr lang="en-US" altLang="ru-RU" sz="1400" dirty="0" err="1"/>
              <a:t>SmallProduct</a:t>
            </a:r>
            <a:r>
              <a:rPr lang="en-US" altLang="ru-RU" sz="1400" dirty="0"/>
              <a:t>(name, price)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</a:t>
            </a:r>
            <a:r>
              <a:rPr lang="en-US" altLang="ru-RU" sz="1400" dirty="0" err="1"/>
              <a:t>pname</a:t>
            </a:r>
            <a:r>
              <a:rPr lang="en-US" altLang="ru-RU" sz="1400" dirty="0"/>
              <a:t>, price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Product</a:t>
            </a:r>
          </a:p>
          <a:p>
            <a:pPr eaLnBrk="0" hangingPunct="0"/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price &lt;= 0.99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DELETE</a:t>
            </a:r>
            <a:r>
              <a:rPr lang="en-US" altLang="ru-RU" sz="1400" dirty="0"/>
              <a:t> Product</a:t>
            </a:r>
            <a:br>
              <a:rPr lang="en-US" altLang="ru-RU" sz="1400" dirty="0"/>
            </a:br>
            <a:r>
              <a:rPr lang="en-US" altLang="ru-RU" sz="1400" dirty="0"/>
              <a:t>		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price &lt;=0.99</a:t>
            </a:r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COMMIT</a:t>
            </a:r>
            <a:br>
              <a:rPr lang="en-US" altLang="ru-RU" sz="1400" dirty="0"/>
            </a:br>
            <a:endParaRPr lang="en-US" altLang="ru-RU" sz="1400" dirty="0"/>
          </a:p>
          <a:p>
            <a:pPr eaLnBrk="0" hangingPunct="0"/>
            <a:r>
              <a:rPr lang="en-US" altLang="ru-RU" sz="1400" dirty="0"/>
              <a:t>Client 2:	</a:t>
            </a:r>
            <a:r>
              <a:rPr lang="en-US" altLang="ru-RU" sz="1400" dirty="0">
                <a:solidFill>
                  <a:schemeClr val="accent2"/>
                </a:solidFill>
              </a:rPr>
              <a:t>SET TRANSACTION READ ONLY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START TRANSACTION</a:t>
            </a:r>
            <a:endParaRPr lang="en-US" altLang="ru-RU" sz="1400" dirty="0"/>
          </a:p>
          <a:p>
            <a:pPr eaLnBrk="0" hangingPunct="0"/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count(*)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Product</a:t>
            </a:r>
            <a:br>
              <a:rPr lang="en-US" altLang="ru-RU" sz="1400" dirty="0"/>
            </a:b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SELECT</a:t>
            </a:r>
            <a:r>
              <a:rPr lang="en-US" altLang="ru-RU" sz="1400" dirty="0"/>
              <a:t> count(*)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FROM</a:t>
            </a:r>
            <a:r>
              <a:rPr lang="en-US" altLang="ru-RU" sz="1400" dirty="0"/>
              <a:t> </a:t>
            </a:r>
            <a:r>
              <a:rPr lang="en-US" altLang="ru-RU" sz="1400" dirty="0" err="1"/>
              <a:t>SmallProduct</a:t>
            </a:r>
            <a:br>
              <a:rPr lang="en-US" altLang="ru-RU" sz="1400" dirty="0"/>
            </a:br>
            <a:r>
              <a:rPr lang="en-US" altLang="ru-RU" sz="1400" dirty="0"/>
              <a:t>	</a:t>
            </a:r>
            <a:r>
              <a:rPr lang="en-US" altLang="ru-RU" sz="1400" dirty="0">
                <a:solidFill>
                  <a:schemeClr val="accent2"/>
                </a:solidFill>
              </a:rPr>
              <a:t>COMMIT</a:t>
            </a:r>
            <a:endParaRPr lang="en-US" altLang="ru-RU" sz="1400" dirty="0"/>
          </a:p>
          <a:p>
            <a:pPr eaLnBrk="0" hangingPunct="0"/>
            <a:endParaRPr lang="en-US" altLang="ru-RU" sz="1400" dirty="0"/>
          </a:p>
        </p:txBody>
      </p:sp>
      <p:sp>
        <p:nvSpPr>
          <p:cNvPr id="456709" name="AutoShape 5">
            <a:extLst>
              <a:ext uri="{FF2B5EF4-FFF2-40B4-BE49-F238E27FC236}">
                <a16:creationId xmlns:a16="http://schemas.microsoft.com/office/drawing/2014/main" id="{F8B917F4-3766-47B7-B6DB-F5ED7D99C1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926" y="4049835"/>
            <a:ext cx="1905000" cy="908864"/>
          </a:xfrm>
          <a:prstGeom prst="wedgeEllipseCallout">
            <a:avLst>
              <a:gd name="adj1" fmla="val -89167"/>
              <a:gd name="adj2" fmla="val -9218"/>
            </a:avLst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" altLang="ru-RU" dirty="0"/>
              <a:t>Делает это быстрее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>
            <a:extLst>
              <a:ext uri="{FF2B5EF4-FFF2-40B4-BE49-F238E27FC236}">
                <a16:creationId xmlns:a16="http://schemas.microsoft.com/office/drawing/2014/main" id="{8E6E7706-FC9D-4933-B555-FB9C6A4670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Транзакции</a:t>
            </a:r>
          </a:p>
        </p:txBody>
      </p:sp>
      <p:sp>
        <p:nvSpPr>
          <p:cNvPr id="471043" name="Rectangle 3">
            <a:extLst>
              <a:ext uri="{FF2B5EF4-FFF2-40B4-BE49-F238E27FC236}">
                <a16:creationId xmlns:a16="http://schemas.microsoft.com/office/drawing/2014/main" id="{CEEF39DD-A2CB-4362-AC24-662538C7A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3" y="1970771"/>
            <a:ext cx="11163394" cy="426224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" altLang="ru-RU" dirty="0"/>
              <a:t>Основной компонент систем баз данных</a:t>
            </a:r>
          </a:p>
          <a:p>
            <a:pPr>
              <a:lnSpc>
                <a:spcPct val="90000"/>
              </a:lnSpc>
            </a:pPr>
            <a:r>
              <a:rPr lang="ru" altLang="ru-RU" dirty="0"/>
              <a:t>Критично для большинства приложений; возможно, больше, чем SQL</a:t>
            </a:r>
          </a:p>
          <a:p>
            <a:pPr>
              <a:lnSpc>
                <a:spcPct val="90000"/>
              </a:lnSpc>
            </a:pPr>
            <a:endParaRPr lang="en-US" altLang="ru-RU" dirty="0"/>
          </a:p>
          <a:p>
            <a:pPr>
              <a:lnSpc>
                <a:spcPct val="90000"/>
              </a:lnSpc>
            </a:pPr>
            <a:r>
              <a:rPr lang="ru" altLang="ru-RU" dirty="0"/>
              <a:t>Награды Тьюринга исследователям баз данных:</a:t>
            </a:r>
          </a:p>
          <a:p>
            <a:pPr lvl="1">
              <a:lnSpc>
                <a:spcPct val="90000"/>
              </a:lnSpc>
            </a:pPr>
            <a:r>
              <a:rPr lang="ru" altLang="ru-RU" dirty="0"/>
              <a:t>Чарльз Бахман 1973 г.</a:t>
            </a:r>
          </a:p>
          <a:p>
            <a:pPr lvl="1">
              <a:lnSpc>
                <a:spcPct val="90000"/>
              </a:lnSpc>
            </a:pPr>
            <a:r>
              <a:rPr lang="ru" altLang="ru-RU" dirty="0"/>
              <a:t>Эдгар Кодд 1981 г. за изобретение реляционных </a:t>
            </a:r>
            <a:r>
              <a:rPr lang="ru" altLang="ru-RU" dirty="0" err="1"/>
              <a:t>баз данных.</a:t>
            </a:r>
            <a:endParaRPr lang="en-US" altLang="ru-RU" dirty="0"/>
          </a:p>
          <a:p>
            <a:pPr lvl="1">
              <a:lnSpc>
                <a:spcPct val="90000"/>
              </a:lnSpc>
            </a:pPr>
            <a:r>
              <a:rPr lang="ru" altLang="ru-RU" dirty="0"/>
              <a:t>Джим Грей 1998 г. за изобретение транзакций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B736F61-B0FB-4A4B-90A6-946D4DB7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8007C-D1FF-446A-841F-E596445DAFB9}" type="slidenum">
              <a:rPr lang="en-US" altLang="ru-RU"/>
              <a:pPr/>
              <a:t>20</a:t>
            </a:fld>
            <a:endParaRPr lang="en-US" altLang="ru-RU"/>
          </a:p>
        </p:txBody>
      </p:sp>
      <p:sp>
        <p:nvSpPr>
          <p:cNvPr id="454658" name="Rectangle 2">
            <a:extLst>
              <a:ext uri="{FF2B5EF4-FFF2-40B4-BE49-F238E27FC236}">
                <a16:creationId xmlns:a16="http://schemas.microsoft.com/office/drawing/2014/main" id="{B061C133-4D1A-46F1-8327-B0C8BCD20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Уровни изоляции в SQL</a:t>
            </a:r>
          </a:p>
        </p:txBody>
      </p:sp>
      <p:sp>
        <p:nvSpPr>
          <p:cNvPr id="454659" name="Rectangle 3">
            <a:extLst>
              <a:ext uri="{FF2B5EF4-FFF2-40B4-BE49-F238E27FC236}">
                <a16:creationId xmlns:a16="http://schemas.microsoft.com/office/drawing/2014/main" id="{54FBB20D-D0A7-4CDD-92A3-19D325AAAB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981200"/>
            <a:ext cx="8153400" cy="41148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eriod"/>
            </a:pPr>
            <a:r>
              <a:rPr lang="en-US" altLang="ru-RU" sz="2000" dirty="0"/>
              <a:t>“Dirty reads”</a:t>
            </a:r>
          </a:p>
          <a:p>
            <a:pPr marL="990600" lvl="1" indent="-533400">
              <a:buNone/>
            </a:pPr>
            <a:r>
              <a:rPr lang="ru" altLang="ru-RU" sz="1800" dirty="0"/>
              <a:t>УСТАНОВИТЬ УРОВЕНЬ ИЗОЛЯЦИИ ТРАНЗАКЦИИ READ UNCOMMITTED</a:t>
            </a:r>
          </a:p>
          <a:p>
            <a:pPr marL="990600" lvl="1" indent="-533400">
              <a:buNone/>
            </a:pPr>
            <a:endParaRPr lang="en-US" altLang="ru-RU" sz="1800" dirty="0"/>
          </a:p>
          <a:p>
            <a:pPr marL="609600" indent="-609600">
              <a:buFontTx/>
              <a:buAutoNum type="arabicPeriod"/>
            </a:pPr>
            <a:r>
              <a:rPr lang="en-US" altLang="ru-RU" sz="2000" dirty="0"/>
              <a:t>“Committed reads”</a:t>
            </a:r>
          </a:p>
          <a:p>
            <a:pPr marL="990600" lvl="1" indent="-533400">
              <a:buNone/>
            </a:pPr>
            <a:r>
              <a:rPr lang="ru" altLang="ru-RU" sz="1800" dirty="0"/>
              <a:t>УСТАНОВИТЬ УРОВЕНЬ ИЗОЛЯЦИИ ТРАНЗАКЦИИ READ COMMITTED</a:t>
            </a:r>
          </a:p>
          <a:p>
            <a:pPr marL="990600" lvl="1" indent="-533400">
              <a:buNone/>
            </a:pPr>
            <a:endParaRPr lang="en-US" altLang="ru-RU" sz="1800" dirty="0"/>
          </a:p>
          <a:p>
            <a:pPr marL="609600" indent="-609600">
              <a:buFontTx/>
              <a:buAutoNum type="arabicPeriod"/>
            </a:pPr>
            <a:r>
              <a:rPr lang="en-US" altLang="ru-RU" sz="2000" dirty="0"/>
              <a:t>“Repeatable reads”</a:t>
            </a:r>
          </a:p>
          <a:p>
            <a:pPr marL="990600" lvl="1" indent="-533400">
              <a:buNone/>
            </a:pPr>
            <a:r>
              <a:rPr lang="ru" altLang="ru-RU" sz="1800" dirty="0"/>
              <a:t>УСТАНОВИТЬ УРОВЕНЬ ИЗОЛЯЦИИ ТРАНЗАКЦИИ ПОВТОРЯЕМОЕ ЧТЕНИЕ</a:t>
            </a:r>
          </a:p>
          <a:p>
            <a:pPr marL="990600" lvl="1" indent="-533400">
              <a:buNone/>
            </a:pPr>
            <a:endParaRPr lang="en-US" altLang="ru-RU" sz="1800" dirty="0"/>
          </a:p>
          <a:p>
            <a:pPr marL="609600" indent="-609600">
              <a:buFontTx/>
              <a:buAutoNum type="arabicPeriod"/>
            </a:pPr>
            <a:r>
              <a:rPr lang="en-US" altLang="ru-RU" sz="2000" dirty="0"/>
              <a:t>Serializable transactions (default):</a:t>
            </a:r>
          </a:p>
          <a:p>
            <a:pPr marL="990600" lvl="1" indent="-533400">
              <a:buNone/>
            </a:pPr>
            <a:r>
              <a:rPr lang="ru" altLang="ru-RU" sz="1800" dirty="0"/>
              <a:t>УСТАНОВИТЬ УРОВЕНЬ ИЗОЛЯЦИИ ТРАНЗАКЦИИ SERIALIZABLE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>
            <a:extLst>
              <a:ext uri="{FF2B5EF4-FFF2-40B4-BE49-F238E27FC236}">
                <a16:creationId xmlns:a16="http://schemas.microsoft.com/office/drawing/2014/main" id="{0277B5FF-1D68-4FBD-BB63-F933B2A95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D98C7-FA4A-493B-BB30-12914B8B7E72}" type="slidenum">
              <a:rPr lang="en-US" altLang="ru-RU"/>
              <a:pPr/>
              <a:t>21</a:t>
            </a:fld>
            <a:endParaRPr lang="en-US" altLang="ru-RU"/>
          </a:p>
        </p:txBody>
      </p:sp>
      <p:sp>
        <p:nvSpPr>
          <p:cNvPr id="457730" name="Rectangle 2">
            <a:extLst>
              <a:ext uri="{FF2B5EF4-FFF2-40B4-BE49-F238E27FC236}">
                <a16:creationId xmlns:a16="http://schemas.microsoft.com/office/drawing/2014/main" id="{60695682-3387-4756-8979-C9B470D5AA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693733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Уровень изоляции: грязные чтения</a:t>
            </a:r>
          </a:p>
        </p:txBody>
      </p:sp>
      <p:sp>
        <p:nvSpPr>
          <p:cNvPr id="457731" name="Rectangle 3">
            <a:extLst>
              <a:ext uri="{FF2B5EF4-FFF2-40B4-BE49-F238E27FC236}">
                <a16:creationId xmlns:a16="http://schemas.microsoft.com/office/drawing/2014/main" id="{54A7C100-26DA-4134-A53A-8929A49A4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622" y="1944149"/>
            <a:ext cx="4690066" cy="480131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function </a:t>
            </a:r>
            <a:r>
              <a:rPr lang="en-US" altLang="ru-RU" dirty="0" err="1"/>
              <a:t>AllocateSeat</a:t>
            </a:r>
            <a:r>
              <a:rPr lang="en-US" altLang="ru-RU" dirty="0"/>
              <a:t>( %request)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 ISOLATION LEVEL READ UNCOMMITED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START TRANSACTION</a:t>
            </a:r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x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Seat.occupied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Seat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If (x == 1)  /* occupied */   </a:t>
            </a:r>
            <a:r>
              <a:rPr lang="en-US" altLang="ru-RU" dirty="0">
                <a:solidFill>
                  <a:schemeClr val="accent2"/>
                </a:solidFill>
              </a:rPr>
              <a:t>ROLLBACK</a:t>
            </a:r>
            <a:endParaRPr lang="en-US" altLang="ru-RU" dirty="0"/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UPDATE </a:t>
            </a:r>
            <a:r>
              <a:rPr lang="en-US" altLang="ru-RU" dirty="0"/>
              <a:t>Seat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SET</a:t>
            </a:r>
            <a:r>
              <a:rPr lang="en-US" altLang="ru-RU" dirty="0"/>
              <a:t> occupied = 1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COMMIT </a:t>
            </a:r>
          </a:p>
        </p:txBody>
      </p:sp>
      <p:sp>
        <p:nvSpPr>
          <p:cNvPr id="457732" name="Rectangle 4">
            <a:extLst>
              <a:ext uri="{FF2B5EF4-FFF2-40B4-BE49-F238E27FC236}">
                <a16:creationId xmlns:a16="http://schemas.microsoft.com/office/drawing/2014/main" id="{18C9592B-C11B-4BF7-B016-0B770F4A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846" y="2242069"/>
            <a:ext cx="111440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" altLang="ru-RU" dirty="0"/>
              <a:t>Распределение мест в самолете</a:t>
            </a:r>
            <a:br>
              <a:rPr lang="en-US" altLang="ru-RU" dirty="0"/>
            </a:br>
            <a:endParaRPr lang="en-US" altLang="ru-RU" dirty="0"/>
          </a:p>
        </p:txBody>
      </p:sp>
      <p:sp>
        <p:nvSpPr>
          <p:cNvPr id="457733" name="Rectangle 5">
            <a:extLst>
              <a:ext uri="{FF2B5EF4-FFF2-40B4-BE49-F238E27FC236}">
                <a16:creationId xmlns:a16="http://schemas.microsoft.com/office/drawing/2014/main" id="{C23954DC-07B0-42A6-87E3-A222BAB5F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379" y="3437467"/>
            <a:ext cx="13798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" altLang="ru-RU" dirty="0"/>
              <a:t>Что может пойти</a:t>
            </a:r>
          </a:p>
          <a:p>
            <a:r>
              <a:rPr lang="ru" altLang="ru-RU" dirty="0"/>
              <a:t>неправильный ?</a:t>
            </a:r>
          </a:p>
        </p:txBody>
      </p:sp>
      <p:sp>
        <p:nvSpPr>
          <p:cNvPr id="457734" name="Rectangle 6">
            <a:extLst>
              <a:ext uri="{FF2B5EF4-FFF2-40B4-BE49-F238E27FC236}">
                <a16:creationId xmlns:a16="http://schemas.microsoft.com/office/drawing/2014/main" id="{D9BFB121-1750-4E47-9AB0-DF8A209AC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3379" y="4782621"/>
            <a:ext cx="156164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" altLang="ru-RU" dirty="0"/>
              <a:t>Что может пойти</a:t>
            </a:r>
          </a:p>
          <a:p>
            <a:r>
              <a:rPr lang="ru" altLang="ru-RU" dirty="0"/>
              <a:t>неправильно, если только </a:t>
            </a:r>
            <a:br>
              <a:rPr lang="en-US" altLang="ru-RU" dirty="0"/>
            </a:br>
            <a:r>
              <a:rPr lang="ru" altLang="ru-RU" dirty="0"/>
              <a:t>функция </a:t>
            </a:r>
            <a:br>
              <a:rPr lang="en-US" altLang="ru-RU" dirty="0"/>
            </a:br>
            <a:r>
              <a:rPr lang="ru" altLang="ru-RU" dirty="0" err="1"/>
              <a:t>AllocateSeat </a:t>
            </a:r>
            <a:br>
              <a:rPr lang="en-US" altLang="ru-RU" dirty="0"/>
            </a:br>
            <a:r>
              <a:rPr lang="ru" altLang="ru-RU" dirty="0"/>
              <a:t>изменяет Seat?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>
            <a:extLst>
              <a:ext uri="{FF2B5EF4-FFF2-40B4-BE49-F238E27FC236}">
                <a16:creationId xmlns:a16="http://schemas.microsoft.com/office/drawing/2014/main" id="{CC18FA73-3F92-45A7-87DF-E86969125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8FDA0-128F-43F1-9D7C-923D1EA4A07A}" type="slidenum">
              <a:rPr lang="en-US" altLang="ru-RU"/>
              <a:pPr/>
              <a:t>22</a:t>
            </a:fld>
            <a:endParaRPr lang="en-US" altLang="ru-RU"/>
          </a:p>
        </p:txBody>
      </p:sp>
      <p:sp>
        <p:nvSpPr>
          <p:cNvPr id="458755" name="Rectangle 3">
            <a:extLst>
              <a:ext uri="{FF2B5EF4-FFF2-40B4-BE49-F238E27FC236}">
                <a16:creationId xmlns:a16="http://schemas.microsoft.com/office/drawing/2014/main" id="{D8387629-2E0B-48B2-8C29-7EF7AEA8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467" y="889000"/>
            <a:ext cx="4776692" cy="53553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function </a:t>
            </a:r>
            <a:r>
              <a:rPr lang="en-US" altLang="ru-RU" dirty="0" err="1"/>
              <a:t>TransferMoney</a:t>
            </a:r>
            <a:r>
              <a:rPr lang="en-US" altLang="ru-RU" dirty="0"/>
              <a:t>( %amount, %acc1, %acc2)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START TRANSACTION</a:t>
            </a:r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x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Account.balance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Account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Account.number</a:t>
            </a:r>
            <a:r>
              <a:rPr lang="en-US" altLang="ru-RU" dirty="0"/>
              <a:t> = %acc1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If (x &lt; %amount)  </a:t>
            </a:r>
            <a:r>
              <a:rPr lang="en-US" altLang="ru-RU" dirty="0">
                <a:solidFill>
                  <a:schemeClr val="accent2"/>
                </a:solidFill>
              </a:rPr>
              <a:t>ROLLBACK</a:t>
            </a:r>
            <a:endParaRPr lang="en-US" altLang="ru-RU" dirty="0"/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UPDATE </a:t>
            </a:r>
            <a:r>
              <a:rPr lang="en-US" altLang="ru-RU" dirty="0"/>
              <a:t>Account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SET</a:t>
            </a:r>
            <a:r>
              <a:rPr lang="en-US" altLang="ru-RU" dirty="0"/>
              <a:t> balance = balance+%amount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Account.number</a:t>
            </a:r>
            <a:r>
              <a:rPr lang="en-US" altLang="ru-RU" dirty="0"/>
              <a:t> = %acc2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UPDATE </a:t>
            </a:r>
            <a:r>
              <a:rPr lang="en-US" altLang="ru-RU" dirty="0"/>
              <a:t>Account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	SET</a:t>
            </a:r>
            <a:r>
              <a:rPr lang="en-US" altLang="ru-RU" dirty="0"/>
              <a:t> balance = balance-%amount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Account.number</a:t>
            </a:r>
            <a:r>
              <a:rPr lang="en-US" altLang="ru-RU" dirty="0"/>
              <a:t> = %acc1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COMMIT </a:t>
            </a:r>
          </a:p>
        </p:txBody>
      </p:sp>
      <p:sp>
        <p:nvSpPr>
          <p:cNvPr id="458759" name="Rectangle 7">
            <a:extLst>
              <a:ext uri="{FF2B5EF4-FFF2-40B4-BE49-F238E27FC236}">
                <a16:creationId xmlns:a16="http://schemas.microsoft.com/office/drawing/2014/main" id="{2DCFAD51-0E98-4DC5-870A-D5CC87263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057" y="2225895"/>
            <a:ext cx="160672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Are dirty reads</a:t>
            </a:r>
            <a:br>
              <a:rPr lang="en-US" altLang="ru-RU" dirty="0"/>
            </a:br>
            <a:r>
              <a:rPr lang="en-US" altLang="ru-RU" dirty="0"/>
              <a:t>OK here ?</a:t>
            </a:r>
          </a:p>
        </p:txBody>
      </p:sp>
      <p:sp>
        <p:nvSpPr>
          <p:cNvPr id="458760" name="Rectangle 8">
            <a:extLst>
              <a:ext uri="{FF2B5EF4-FFF2-40B4-BE49-F238E27FC236}">
                <a16:creationId xmlns:a16="http://schemas.microsoft.com/office/drawing/2014/main" id="{2CE3A2CD-C39A-4C41-A1B0-B8B6042D5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863" y="3910464"/>
            <a:ext cx="147687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What if we</a:t>
            </a:r>
            <a:br>
              <a:rPr lang="en-US" altLang="ru-RU" dirty="0"/>
            </a:br>
            <a:r>
              <a:rPr lang="en-US" altLang="ru-RU" dirty="0"/>
              <a:t>switch the</a:t>
            </a:r>
            <a:br>
              <a:rPr lang="en-US" altLang="ru-RU" dirty="0"/>
            </a:br>
            <a:r>
              <a:rPr lang="en-US" altLang="ru-RU" dirty="0"/>
              <a:t>two updates ?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DC92378E-2C0F-4A90-9E82-A0E7CE66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354B3-3373-454F-8F33-12191511EC47}" type="slidenum">
              <a:rPr lang="en-US" altLang="ru-RU"/>
              <a:pPr/>
              <a:t>23</a:t>
            </a:fld>
            <a:endParaRPr lang="en-US" altLang="ru-RU"/>
          </a:p>
        </p:txBody>
      </p:sp>
      <p:sp>
        <p:nvSpPr>
          <p:cNvPr id="460802" name="Rectangle 2">
            <a:extLst>
              <a:ext uri="{FF2B5EF4-FFF2-40B4-BE49-F238E27FC236}">
                <a16:creationId xmlns:a16="http://schemas.microsoft.com/office/drawing/2014/main" id="{A8918F0A-EFB9-4D8C-950E-D14EE22858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55861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Уровень изоляции: Чтение зафиксировано</a:t>
            </a:r>
          </a:p>
        </p:txBody>
      </p:sp>
      <p:sp>
        <p:nvSpPr>
          <p:cNvPr id="460803" name="Rectangle 3">
            <a:extLst>
              <a:ext uri="{FF2B5EF4-FFF2-40B4-BE49-F238E27FC236}">
                <a16:creationId xmlns:a16="http://schemas.microsoft.com/office/drawing/2014/main" id="{E5E2C2FF-1F96-408C-AA2E-B8D5BE5DD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57400"/>
            <a:ext cx="4347024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 ISOLATION LEVEL READ COMMITED</a:t>
            </a:r>
          </a:p>
          <a:p>
            <a:pPr eaLnBrk="0" hangingPunct="0"/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x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Seat.occupied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Seat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. . . . . More stuff here . . . . */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y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Seat.occupied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Seat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Seat.number</a:t>
            </a:r>
            <a:r>
              <a:rPr lang="en-US" altLang="ru-RU" dirty="0"/>
              <a:t> = %request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we may have x </a:t>
            </a:r>
            <a:r>
              <a:rPr lang="en-US" altLang="ru-RU" dirty="0">
                <a:sym typeface="Symbol" panose="05050102010706020507" pitchFamily="18" charset="2"/>
              </a:rPr>
              <a:t> y   ! */</a:t>
            </a:r>
            <a:endParaRPr lang="en-US" altLang="ru-RU" dirty="0"/>
          </a:p>
        </p:txBody>
      </p:sp>
      <p:sp>
        <p:nvSpPr>
          <p:cNvPr id="460804" name="Rectangle 4">
            <a:extLst>
              <a:ext uri="{FF2B5EF4-FFF2-40B4-BE49-F238E27FC236}">
                <a16:creationId xmlns:a16="http://schemas.microsoft.com/office/drawing/2014/main" id="{12B201ED-95D7-464F-A900-02374C671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485" y="2241260"/>
            <a:ext cx="25122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Stronger than</a:t>
            </a:r>
            <a:br>
              <a:rPr lang="en-US" altLang="ru-RU" dirty="0"/>
            </a:br>
            <a:r>
              <a:rPr lang="en-US" altLang="ru-RU" dirty="0"/>
              <a:t>READ UNCOMMITTED</a:t>
            </a:r>
          </a:p>
        </p:txBody>
      </p:sp>
      <p:sp>
        <p:nvSpPr>
          <p:cNvPr id="460805" name="Rectangle 5">
            <a:extLst>
              <a:ext uri="{FF2B5EF4-FFF2-40B4-BE49-F238E27FC236}">
                <a16:creationId xmlns:a16="http://schemas.microsoft.com/office/drawing/2014/main" id="{D4DEEBF0-CF57-4CE6-82D5-CDCC59C66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5485" y="3370245"/>
            <a:ext cx="17102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dirty="0"/>
              <a:t>It is possible</a:t>
            </a:r>
            <a:br>
              <a:rPr lang="en-US" altLang="ru-RU" dirty="0"/>
            </a:br>
            <a:r>
              <a:rPr lang="en-US" altLang="ru-RU" dirty="0"/>
              <a:t>to read twice,</a:t>
            </a:r>
            <a:br>
              <a:rPr lang="en-US" altLang="ru-RU" dirty="0"/>
            </a:br>
            <a:r>
              <a:rPr lang="en-US" altLang="ru-RU" dirty="0"/>
              <a:t>and get different</a:t>
            </a:r>
            <a:br>
              <a:rPr lang="en-US" altLang="ru-RU" dirty="0"/>
            </a:br>
            <a:r>
              <a:rPr lang="en-US" altLang="ru-RU" dirty="0"/>
              <a:t>values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D91EC51B-AF53-4DD0-81DD-2AECEE7E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DDAAD-8C7E-443B-A327-578E5D80D4B3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461826" name="Rectangle 2">
            <a:extLst>
              <a:ext uri="{FF2B5EF4-FFF2-40B4-BE49-F238E27FC236}">
                <a16:creationId xmlns:a16="http://schemas.microsoft.com/office/drawing/2014/main" id="{09D6CC0D-A5A2-4063-A168-A15918B600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22305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Уровень изоляции: Повторяемое чтение</a:t>
            </a:r>
          </a:p>
        </p:txBody>
      </p:sp>
      <p:sp>
        <p:nvSpPr>
          <p:cNvPr id="461827" name="Rectangle 3">
            <a:extLst>
              <a:ext uri="{FF2B5EF4-FFF2-40B4-BE49-F238E27FC236}">
                <a16:creationId xmlns:a16="http://schemas.microsoft.com/office/drawing/2014/main" id="{7D4BD04D-ACD4-4308-9E86-DAC24FF75C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057400"/>
            <a:ext cx="4395434" cy="39703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 ISOLATION LEVEL REPEATABLE READ</a:t>
            </a:r>
          </a:p>
          <a:p>
            <a:pPr eaLnBrk="0" hangingPunct="0"/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x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Account.amount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Account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Account.number</a:t>
            </a:r>
            <a:r>
              <a:rPr lang="en-US" altLang="ru-RU" dirty="0"/>
              <a:t> = ‘555555’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. . . . . More stuff here . . . . */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Let y = 	</a:t>
            </a:r>
            <a:r>
              <a:rPr lang="en-US" altLang="ru-RU" dirty="0">
                <a:solidFill>
                  <a:schemeClr val="accent2"/>
                </a:solidFill>
              </a:rPr>
              <a:t>SELECT</a:t>
            </a:r>
            <a:r>
              <a:rPr lang="en-US" altLang="ru-RU" dirty="0"/>
              <a:t> </a:t>
            </a:r>
            <a:r>
              <a:rPr lang="en-US" altLang="ru-RU" dirty="0" err="1"/>
              <a:t>Account.amount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Account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 </a:t>
            </a:r>
            <a:r>
              <a:rPr lang="en-US" altLang="ru-RU" dirty="0" err="1"/>
              <a:t>Account.number</a:t>
            </a:r>
            <a:r>
              <a:rPr lang="en-US" altLang="ru-RU" dirty="0"/>
              <a:t> = ‘777777’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we may have a wrong </a:t>
            </a:r>
            <a:r>
              <a:rPr lang="en-US" altLang="ru-RU" dirty="0" err="1"/>
              <a:t>x+y</a:t>
            </a:r>
            <a:r>
              <a:rPr lang="en-US" altLang="ru-RU" dirty="0">
                <a:sym typeface="Symbol" panose="05050102010706020507" pitchFamily="18" charset="2"/>
              </a:rPr>
              <a:t>   ! */</a:t>
            </a:r>
          </a:p>
        </p:txBody>
      </p:sp>
      <p:sp>
        <p:nvSpPr>
          <p:cNvPr id="461828" name="Rectangle 4">
            <a:extLst>
              <a:ext uri="{FF2B5EF4-FFF2-40B4-BE49-F238E27FC236}">
                <a16:creationId xmlns:a16="http://schemas.microsoft.com/office/drawing/2014/main" id="{424C050E-4270-4FC3-9602-39CFC495B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7374" y="2167316"/>
            <a:ext cx="216918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" altLang="ru-RU" dirty="0"/>
              <a:t>Сильнее, чем </a:t>
            </a:r>
            <a:br>
              <a:rPr lang="en-US" altLang="ru-RU" dirty="0"/>
            </a:br>
            <a:r>
              <a:rPr lang="ru" altLang="ru-RU" dirty="0"/>
              <a:t>READ COMMITTED</a:t>
            </a:r>
          </a:p>
        </p:txBody>
      </p:sp>
      <p:sp>
        <p:nvSpPr>
          <p:cNvPr id="461829" name="Rectangle 5">
            <a:extLst>
              <a:ext uri="{FF2B5EF4-FFF2-40B4-BE49-F238E27FC236}">
                <a16:creationId xmlns:a16="http://schemas.microsoft.com/office/drawing/2014/main" id="{48045241-BEC2-484C-8BE4-635FDC848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773" y="3429000"/>
            <a:ext cx="229838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" altLang="ru-RU" dirty="0"/>
              <a:t>Могут отображаться несовместимые </a:t>
            </a:r>
            <a:br>
              <a:rPr lang="en-US" altLang="ru-RU" dirty="0"/>
            </a:br>
            <a:r>
              <a:rPr lang="ru" altLang="ru-RU" dirty="0"/>
              <a:t>значения:</a:t>
            </a:r>
          </a:p>
          <a:p>
            <a:endParaRPr lang="en-US" altLang="ru-RU" dirty="0"/>
          </a:p>
          <a:p>
            <a:r>
              <a:rPr lang="ru" altLang="ru-RU" dirty="0"/>
              <a:t>другой </a:t>
            </a:r>
            <a:r>
              <a:rPr lang="ru" altLang="ru-RU" dirty="0" err="1"/>
              <a:t>txn </a:t>
            </a:r>
            <a:r>
              <a:rPr lang="ru" altLang="ru-RU" dirty="0"/>
              <a:t>переводит </a:t>
            </a:r>
            <a:br>
              <a:rPr lang="en-US" altLang="ru-RU" dirty="0"/>
            </a:br>
            <a:r>
              <a:rPr lang="ru" altLang="ru-RU" dirty="0"/>
              <a:t>с акк. от 55555 до </a:t>
            </a:r>
            <a:br>
              <a:rPr lang="en-US" altLang="ru-RU" dirty="0"/>
            </a:br>
            <a:r>
              <a:rPr lang="ru" altLang="ru-RU" dirty="0"/>
              <a:t>77777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>
            <a:extLst>
              <a:ext uri="{FF2B5EF4-FFF2-40B4-BE49-F238E27FC236}">
                <a16:creationId xmlns:a16="http://schemas.microsoft.com/office/drawing/2014/main" id="{BFC6B8E3-E730-4D2D-B6EF-BBCFE0758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Зачем нам нужны транзакции</a:t>
            </a:r>
          </a:p>
        </p:txBody>
      </p:sp>
      <p:sp>
        <p:nvSpPr>
          <p:cNvPr id="472067" name="Rectangle 3">
            <a:extLst>
              <a:ext uri="{FF2B5EF4-FFF2-40B4-BE49-F238E27FC236}">
                <a16:creationId xmlns:a16="http://schemas.microsoft.com/office/drawing/2014/main" id="{42E17865-FE46-4442-950E-B7D5EB6BE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81192" y="2180496"/>
            <a:ext cx="11029615" cy="2500561"/>
          </a:xfrm>
        </p:spPr>
        <p:txBody>
          <a:bodyPr>
            <a:normAutofit/>
          </a:bodyPr>
          <a:lstStyle/>
          <a:p>
            <a:r>
              <a:rPr lang="ru" altLang="ru-RU" sz="2000" dirty="0"/>
              <a:t>Параллельный контроль</a:t>
            </a:r>
          </a:p>
          <a:p>
            <a:endParaRPr lang="en-US" altLang="ru-RU" sz="2000" dirty="0"/>
          </a:p>
          <a:p>
            <a:r>
              <a:rPr lang="ru" altLang="ru-RU" sz="2000" dirty="0"/>
              <a:t>Восстановление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>
            <a:extLst>
              <a:ext uri="{FF2B5EF4-FFF2-40B4-BE49-F238E27FC236}">
                <a16:creationId xmlns:a16="http://schemas.microsoft.com/office/drawing/2014/main" id="{CBC17B92-E149-4257-BD24-0F61BFDCE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>
            <a:normAutofit/>
          </a:bodyPr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Параллельный контроль</a:t>
            </a:r>
          </a:p>
        </p:txBody>
      </p:sp>
      <p:sp>
        <p:nvSpPr>
          <p:cNvPr id="505859" name="Rectangle 3">
            <a:extLst>
              <a:ext uri="{FF2B5EF4-FFF2-40B4-BE49-F238E27FC236}">
                <a16:creationId xmlns:a16="http://schemas.microsoft.com/office/drawing/2014/main" id="{241BA865-20E6-4787-982D-7C36C71A80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398" y="1981200"/>
            <a:ext cx="9447402" cy="450349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ru-RU" sz="2800" dirty="0"/>
              <a:t>Dirty read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T читает данные, записанные T', пока T' работает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Затем T' прерывается</a:t>
            </a:r>
            <a:br>
              <a:rPr lang="en-US" altLang="ru-RU" sz="2400" dirty="0"/>
            </a:br>
            <a:endParaRPr lang="en-US" altLang="ru-RU" sz="2400" dirty="0"/>
          </a:p>
          <a:p>
            <a:pPr>
              <a:lnSpc>
                <a:spcPct val="80000"/>
              </a:lnSpc>
            </a:pPr>
            <a:r>
              <a:rPr lang="en-US" altLang="ru-RU" sz="2800" dirty="0"/>
              <a:t>Lost update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Две задачи T и T' изменяют одни и те же данные.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T и T' оба совершают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Конечное состояние показывает эффекты только T, но не T'</a:t>
            </a:r>
          </a:p>
          <a:p>
            <a:pPr lvl="1">
              <a:lnSpc>
                <a:spcPct val="80000"/>
              </a:lnSpc>
            </a:pPr>
            <a:endParaRPr lang="en-US" altLang="ru-RU" sz="2400" dirty="0"/>
          </a:p>
          <a:p>
            <a:pPr>
              <a:lnSpc>
                <a:spcPct val="80000"/>
              </a:lnSpc>
            </a:pPr>
            <a:r>
              <a:rPr lang="en-US" altLang="ru-RU" sz="2800" dirty="0"/>
              <a:t>Inconsistent read</a:t>
            </a:r>
          </a:p>
          <a:p>
            <a:pPr lvl="1">
              <a:lnSpc>
                <a:spcPct val="80000"/>
              </a:lnSpc>
            </a:pPr>
            <a:r>
              <a:rPr lang="ru" altLang="ru-RU" sz="2400" dirty="0"/>
              <a:t>Одна задача T видит некоторые, но не все изменения, сделанные T'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8" name="Rectangle 4">
            <a:extLst>
              <a:ext uri="{FF2B5EF4-FFF2-40B4-BE49-F238E27FC236}">
                <a16:creationId xmlns:a16="http://schemas.microsoft.com/office/drawing/2014/main" id="{55CF26D7-8241-433F-81C8-63E43B99A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22789" y="788565"/>
            <a:ext cx="10125512" cy="755009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Dirty Reads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507909" name="Rectangle 5">
            <a:extLst>
              <a:ext uri="{FF2B5EF4-FFF2-40B4-BE49-F238E27FC236}">
                <a16:creationId xmlns:a16="http://schemas.microsoft.com/office/drawing/2014/main" id="{5B4D27AB-BBEC-46E5-80E4-E89BD046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508" y="1963024"/>
            <a:ext cx="6526635" cy="418576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eaLnBrk="0" hangingPunct="0"/>
            <a:r>
              <a:rPr lang="en-US" altLang="ru-RU" sz="1400" dirty="0"/>
              <a:t>Client 1:</a:t>
            </a:r>
          </a:p>
          <a:p>
            <a:pPr eaLnBrk="0" hangingPunct="0"/>
            <a:r>
              <a:rPr lang="en-US" altLang="ru-RU" sz="1400" dirty="0"/>
              <a:t>/* transfer $100  from account 1 to account 2 */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SET</a:t>
            </a:r>
            <a:r>
              <a:rPr lang="en-US" altLang="ru-RU" sz="1400" dirty="0"/>
              <a:t> balance = balance + 100</a:t>
            </a:r>
            <a:br>
              <a:rPr lang="en-US" altLang="ru-RU" sz="1400" dirty="0"/>
            </a:b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‘11111’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X = </a:t>
            </a:r>
            <a:r>
              <a:rPr lang="en-US" altLang="ru-RU" sz="1400" dirty="0">
                <a:solidFill>
                  <a:schemeClr val="accent2"/>
                </a:solidFill>
              </a:rPr>
              <a:t>SELECT </a:t>
            </a:r>
            <a:r>
              <a:rPr lang="en-US" altLang="ru-RU" sz="1400" dirty="0"/>
              <a:t>balance</a:t>
            </a:r>
          </a:p>
          <a:p>
            <a:pPr eaLnBrk="0" hangingPunct="0"/>
            <a:r>
              <a:rPr lang="en-US" altLang="ru-RU" sz="1400" dirty="0"/>
              <a:t>        </a:t>
            </a:r>
            <a:r>
              <a:rPr lang="en-US" altLang="ru-RU" sz="1400" dirty="0">
                <a:solidFill>
                  <a:schemeClr val="accent2"/>
                </a:solidFill>
              </a:rPr>
              <a:t>FROM </a:t>
            </a:r>
            <a:r>
              <a:rPr lang="en-US" altLang="ru-RU" sz="1400" dirty="0"/>
              <a:t>Accounts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‘2222’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If X &lt; 100    /* abort . . . . */</a:t>
            </a:r>
            <a:br>
              <a:rPr lang="en-US" altLang="ru-RU" sz="1400" dirty="0"/>
            </a:br>
            <a:r>
              <a:rPr lang="en-US" altLang="ru-RU" sz="1400" dirty="0"/>
              <a:t>   then </a:t>
            </a:r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     SET</a:t>
            </a:r>
            <a:r>
              <a:rPr lang="en-US" altLang="ru-RU" sz="1400" dirty="0"/>
              <a:t> balance = balance -  100</a:t>
            </a:r>
            <a:br>
              <a:rPr lang="en-US" altLang="ru-RU" sz="1400" dirty="0"/>
            </a:br>
            <a:r>
              <a:rPr lang="en-US" altLang="ru-RU" sz="1400" dirty="0"/>
              <a:t>            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‘11111’</a:t>
            </a:r>
          </a:p>
          <a:p>
            <a:pPr eaLnBrk="0" hangingPunct="0"/>
            <a:endParaRPr lang="en-US" altLang="ru-RU" sz="1400" dirty="0"/>
          </a:p>
          <a:p>
            <a:pPr eaLnBrk="0" hangingPunct="0"/>
            <a:r>
              <a:rPr lang="en-US" altLang="ru-RU" sz="1400" dirty="0"/>
              <a:t>Else </a:t>
            </a:r>
            <a:r>
              <a:rPr lang="en-US" altLang="ru-RU" sz="1400" dirty="0">
                <a:solidFill>
                  <a:schemeClr val="accent2"/>
                </a:solidFill>
              </a:rPr>
              <a:t>UPDATE </a:t>
            </a:r>
            <a:r>
              <a:rPr lang="en-US" altLang="ru-RU" sz="1400" dirty="0"/>
              <a:t>Accounts</a:t>
            </a:r>
            <a:r>
              <a:rPr lang="en-US" altLang="ru-RU" sz="1400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sz="1400" dirty="0">
                <a:solidFill>
                  <a:schemeClr val="accent2"/>
                </a:solidFill>
              </a:rPr>
              <a:t>         SET</a:t>
            </a:r>
            <a:r>
              <a:rPr lang="en-US" altLang="ru-RU" sz="1400" dirty="0"/>
              <a:t> balance = balance - 100</a:t>
            </a:r>
            <a:br>
              <a:rPr lang="en-US" altLang="ru-RU" sz="1400" dirty="0"/>
            </a:br>
            <a:r>
              <a:rPr lang="en-US" altLang="ru-RU" sz="1400" dirty="0"/>
              <a:t>         </a:t>
            </a:r>
            <a:r>
              <a:rPr lang="en-US" altLang="ru-RU" sz="1400" dirty="0">
                <a:solidFill>
                  <a:schemeClr val="accent2"/>
                </a:solidFill>
              </a:rPr>
              <a:t>WHERE</a:t>
            </a:r>
            <a:r>
              <a:rPr lang="en-US" altLang="ru-RU" sz="1400" dirty="0"/>
              <a:t> </a:t>
            </a:r>
            <a:r>
              <a:rPr lang="en-US" altLang="ru-RU" sz="1400" dirty="0" err="1"/>
              <a:t>accountNo</a:t>
            </a:r>
            <a:r>
              <a:rPr lang="en-US" altLang="ru-RU" sz="1400" dirty="0"/>
              <a:t> = ‘2222’</a:t>
            </a:r>
          </a:p>
        </p:txBody>
      </p:sp>
      <p:sp>
        <p:nvSpPr>
          <p:cNvPr id="507910" name="Rectangle 6">
            <a:extLst>
              <a:ext uri="{FF2B5EF4-FFF2-40B4-BE49-F238E27FC236}">
                <a16:creationId xmlns:a16="http://schemas.microsoft.com/office/drawing/2014/main" id="{DE261B48-55A6-4189-8375-DB74616B3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2327" y="1963024"/>
            <a:ext cx="3706813" cy="3946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2: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/* withdraw $100 from account 1 */</a:t>
            </a:r>
          </a:p>
          <a:p>
            <a:pPr eaLnBrk="0" hangingPunct="0"/>
            <a:endParaRPr lang="en-US" altLang="ru-RU" dirty="0"/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X = </a:t>
            </a:r>
            <a:r>
              <a:rPr lang="en-US" altLang="ru-RU" dirty="0">
                <a:solidFill>
                  <a:schemeClr val="accent2"/>
                </a:solidFill>
              </a:rPr>
              <a:t>SELECT </a:t>
            </a:r>
            <a:r>
              <a:rPr lang="en-US" altLang="ru-RU" dirty="0"/>
              <a:t>balance</a:t>
            </a:r>
          </a:p>
          <a:p>
            <a:pPr eaLnBrk="0" hangingPunct="0"/>
            <a:r>
              <a:rPr lang="en-US" altLang="ru-RU" dirty="0"/>
              <a:t>        </a:t>
            </a:r>
            <a:r>
              <a:rPr lang="en-US" altLang="ru-RU" dirty="0">
                <a:solidFill>
                  <a:schemeClr val="accent2"/>
                </a:solidFill>
              </a:rPr>
              <a:t>FROM </a:t>
            </a:r>
            <a:r>
              <a:rPr lang="en-US" altLang="ru-RU" dirty="0"/>
              <a:t>Accounts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       WHERE</a:t>
            </a:r>
            <a:r>
              <a:rPr lang="en-US" altLang="ru-RU" dirty="0"/>
              <a:t> </a:t>
            </a:r>
            <a:r>
              <a:rPr lang="en-US" altLang="ru-RU" dirty="0" err="1"/>
              <a:t>accountNo</a:t>
            </a:r>
            <a:r>
              <a:rPr lang="en-US" altLang="ru-RU" dirty="0"/>
              <a:t> = ‘1111’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/>
              <a:t>If X &gt; 100</a:t>
            </a:r>
            <a:br>
              <a:rPr lang="en-US" altLang="ru-RU" dirty="0"/>
            </a:br>
            <a:r>
              <a:rPr lang="en-US" altLang="ru-RU" dirty="0"/>
              <a:t>   then </a:t>
            </a:r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Accounts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            SET</a:t>
            </a:r>
            <a:r>
              <a:rPr lang="en-US" altLang="ru-RU" dirty="0"/>
              <a:t> balance = balance -  100</a:t>
            </a:r>
            <a:br>
              <a:rPr lang="en-US" altLang="ru-RU" dirty="0"/>
            </a:br>
            <a:r>
              <a:rPr lang="en-US" altLang="ru-RU" dirty="0"/>
              <a:t>            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accountNo</a:t>
            </a:r>
            <a:r>
              <a:rPr lang="en-US" altLang="ru-RU" dirty="0"/>
              <a:t> = ‘11111’</a:t>
            </a:r>
          </a:p>
          <a:p>
            <a:pPr eaLnBrk="0" hangingPunct="0"/>
            <a:r>
              <a:rPr lang="en-US" altLang="ru-RU" dirty="0"/>
              <a:t>            . . . . . Dispense cash . . . .</a:t>
            </a:r>
            <a:r>
              <a:rPr lang="en-US" altLang="ru-RU" dirty="0" err="1"/>
              <a:t>Cli</a:t>
            </a:r>
            <a:endParaRPr lang="en-US" alt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E3A364DD-2C9F-4B13-9772-E3F88977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0CA68-AC1C-45A5-8E0F-E4F831BEB052}" type="slidenum">
              <a:rPr lang="en-US" altLang="ru-RU"/>
              <a:pPr/>
              <a:t>6</a:t>
            </a:fld>
            <a:endParaRPr lang="en-US" altLang="ru-RU"/>
          </a:p>
        </p:txBody>
      </p:sp>
      <p:sp>
        <p:nvSpPr>
          <p:cNvPr id="444418" name="Rectangle 2">
            <a:extLst>
              <a:ext uri="{FF2B5EF4-FFF2-40B4-BE49-F238E27FC236}">
                <a16:creationId xmlns:a16="http://schemas.microsoft.com/office/drawing/2014/main" id="{F94050C0-D18E-454C-9C6E-0C8BB0739A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981132"/>
            <a:ext cx="11029616" cy="646331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FFC000"/>
                </a:solidFill>
              </a:rPr>
              <a:t>Lost Updates</a:t>
            </a:r>
            <a:endParaRPr lang="ru" altLang="ru-RU" dirty="0">
              <a:solidFill>
                <a:srgbClr val="FFC000"/>
              </a:solidFill>
            </a:endParaRPr>
          </a:p>
        </p:txBody>
      </p:sp>
      <p:sp>
        <p:nvSpPr>
          <p:cNvPr id="444419" name="Rectangle 3">
            <a:extLst>
              <a:ext uri="{FF2B5EF4-FFF2-40B4-BE49-F238E27FC236}">
                <a16:creationId xmlns:a16="http://schemas.microsoft.com/office/drawing/2014/main" id="{5C5D2D1C-356D-4FD4-BD55-BE749CA8A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088" y="2591471"/>
            <a:ext cx="3431179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eaLnBrk="0" hangingPunct="0"/>
            <a:r>
              <a:rPr lang="en-US" altLang="ru-RU" dirty="0"/>
              <a:t>Client 1:</a:t>
            </a:r>
          </a:p>
          <a:p>
            <a:pPr eaLnBrk="0" hangingPunct="0"/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UPDATE</a:t>
            </a:r>
            <a:r>
              <a:rPr lang="en-US" altLang="ru-RU" dirty="0"/>
              <a:t> Product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Price = Price – 1.99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pname</a:t>
            </a:r>
            <a:r>
              <a:rPr lang="en-US" altLang="ru-RU" dirty="0"/>
              <a:t> = ‘Gizmo’</a:t>
            </a:r>
          </a:p>
        </p:txBody>
      </p:sp>
      <p:sp>
        <p:nvSpPr>
          <p:cNvPr id="444420" name="Rectangle 4">
            <a:extLst>
              <a:ext uri="{FF2B5EF4-FFF2-40B4-BE49-F238E27FC236}">
                <a16:creationId xmlns:a16="http://schemas.microsoft.com/office/drawing/2014/main" id="{C1436149-36E8-4E06-BE52-B6422B0D8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382" y="4573880"/>
            <a:ext cx="39605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" altLang="ru-RU" dirty="0"/>
              <a:t>Два менеджера пытаются сделать скидку. </a:t>
            </a:r>
            <a:br>
              <a:rPr lang="en-US" altLang="ru-RU" dirty="0"/>
            </a:br>
            <a:r>
              <a:rPr lang="ru" altLang="ru-RU" dirty="0"/>
              <a:t>Это будет работать ?</a:t>
            </a:r>
          </a:p>
        </p:txBody>
      </p:sp>
      <p:sp>
        <p:nvSpPr>
          <p:cNvPr id="444421" name="Rectangle 5">
            <a:extLst>
              <a:ext uri="{FF2B5EF4-FFF2-40B4-BE49-F238E27FC236}">
                <a16:creationId xmlns:a16="http://schemas.microsoft.com/office/drawing/2014/main" id="{EDC0CDF6-B732-4FDF-982D-C1C300695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537" y="2591470"/>
            <a:ext cx="2967479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2: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UPDATE</a:t>
            </a:r>
            <a:r>
              <a:rPr lang="en-US" altLang="ru-RU" dirty="0"/>
              <a:t> Product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Price = Price*0.5</a:t>
            </a:r>
            <a:br>
              <a:rPr lang="en-US" altLang="ru-RU" dirty="0"/>
            </a:br>
            <a:r>
              <a:rPr lang="en-US" altLang="ru-RU" dirty="0"/>
              <a:t>	</a:t>
            </a: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</a:t>
            </a:r>
            <a:r>
              <a:rPr lang="en-US" altLang="ru-RU" dirty="0" err="1"/>
              <a:t>pname</a:t>
            </a:r>
            <a:r>
              <a:rPr lang="en-US" altLang="ru-RU" dirty="0"/>
              <a:t>=‘Gizmo’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065BF08F-4F83-4170-AD6F-B9E3F295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12FD7-6924-4A41-BBFF-F21A0182F322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445442" name="Rectangle 2">
            <a:extLst>
              <a:ext uri="{FF2B5EF4-FFF2-40B4-BE49-F238E27FC236}">
                <a16:creationId xmlns:a16="http://schemas.microsoft.com/office/drawing/2014/main" id="{9531DB64-0860-4985-8DA1-BAF4AC9052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72639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Непоследовательное чтение</a:t>
            </a:r>
          </a:p>
        </p:txBody>
      </p:sp>
      <p:sp>
        <p:nvSpPr>
          <p:cNvPr id="445444" name="Rectangle 4">
            <a:extLst>
              <a:ext uri="{FF2B5EF4-FFF2-40B4-BE49-F238E27FC236}">
                <a16:creationId xmlns:a16="http://schemas.microsoft.com/office/drawing/2014/main" id="{D958AC21-2494-4CF0-8D52-AB4729038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2404" y="5565737"/>
            <a:ext cx="16335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" altLang="ru-RU" dirty="0"/>
              <a:t>Что случилось ?</a:t>
            </a:r>
          </a:p>
        </p:txBody>
      </p:sp>
      <p:sp>
        <p:nvSpPr>
          <p:cNvPr id="445445" name="Rectangle 5">
            <a:extLst>
              <a:ext uri="{FF2B5EF4-FFF2-40B4-BE49-F238E27FC236}">
                <a16:creationId xmlns:a16="http://schemas.microsoft.com/office/drawing/2014/main" id="{87A70074-93B1-4A23-879F-348D45BC9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1"/>
            <a:ext cx="2751074" cy="25853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1: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Products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quantity = quantity + 5</a:t>
            </a:r>
            <a:br>
              <a:rPr lang="en-US" altLang="ru-RU" dirty="0"/>
            </a:b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product = ‘gizmo’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Products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quantity = quantity - 5</a:t>
            </a:r>
            <a:br>
              <a:rPr lang="en-US" altLang="ru-RU" dirty="0"/>
            </a:b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product = ‘gadget’</a:t>
            </a:r>
          </a:p>
        </p:txBody>
      </p:sp>
      <p:sp>
        <p:nvSpPr>
          <p:cNvPr id="445446" name="Rectangle 6">
            <a:extLst>
              <a:ext uri="{FF2B5EF4-FFF2-40B4-BE49-F238E27FC236}">
                <a16:creationId xmlns:a16="http://schemas.microsoft.com/office/drawing/2014/main" id="{B98B577F-E9AF-46D7-9CF9-EA26D077C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819401"/>
            <a:ext cx="2348720" cy="12003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2: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SELECT </a:t>
            </a:r>
            <a:r>
              <a:rPr lang="en-US" altLang="ru-RU" dirty="0"/>
              <a:t>sum(quantity)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FROM</a:t>
            </a:r>
            <a:r>
              <a:rPr lang="en-US" altLang="ru-RU" dirty="0"/>
              <a:t> Product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>
            <a:extLst>
              <a:ext uri="{FF2B5EF4-FFF2-40B4-BE49-F238E27FC236}">
                <a16:creationId xmlns:a16="http://schemas.microsoft.com/office/drawing/2014/main" id="{EC91E04B-A2BF-43F2-AD77-FCFB0FD19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6F217-739E-42D9-930B-932E11F60BEC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446466" name="Rectangle 2">
            <a:extLst>
              <a:ext uri="{FF2B5EF4-FFF2-40B4-BE49-F238E27FC236}">
                <a16:creationId xmlns:a16="http://schemas.microsoft.com/office/drawing/2014/main" id="{7092B4CE-2486-4972-BB06-F0D41FCC00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75894" y="729658"/>
            <a:ext cx="11029616" cy="847472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Защита от сбоев</a:t>
            </a:r>
          </a:p>
        </p:txBody>
      </p:sp>
      <p:sp>
        <p:nvSpPr>
          <p:cNvPr id="446468" name="Rectangle 4">
            <a:extLst>
              <a:ext uri="{FF2B5EF4-FFF2-40B4-BE49-F238E27FC236}">
                <a16:creationId xmlns:a16="http://schemas.microsoft.com/office/drawing/2014/main" id="{EBFFC551-D749-4AAA-87E6-87942AB71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3088" y="5486292"/>
            <a:ext cx="163358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" altLang="ru-RU" dirty="0"/>
              <a:t>Что случилось ?</a:t>
            </a:r>
          </a:p>
        </p:txBody>
      </p:sp>
      <p:sp>
        <p:nvSpPr>
          <p:cNvPr id="446470" name="Rectangle 6">
            <a:extLst>
              <a:ext uri="{FF2B5EF4-FFF2-40B4-BE49-F238E27FC236}">
                <a16:creationId xmlns:a16="http://schemas.microsoft.com/office/drawing/2014/main" id="{06473184-6EBC-488E-9827-D7C03E262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1"/>
            <a:ext cx="2751074" cy="258532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/>
            <a:r>
              <a:rPr lang="en-US" altLang="ru-RU" dirty="0"/>
              <a:t>Client 1:</a:t>
            </a:r>
          </a:p>
          <a:p>
            <a:pPr eaLnBrk="0" hangingPunct="0"/>
            <a:endParaRPr lang="en-US" altLang="ru-RU" dirty="0"/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Products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quantity = quantity + 5</a:t>
            </a:r>
            <a:br>
              <a:rPr lang="en-US" altLang="ru-RU" dirty="0"/>
            </a:b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product = ‘gizmo’</a:t>
            </a:r>
          </a:p>
          <a:p>
            <a:pPr eaLnBrk="0" hangingPunct="0"/>
            <a:endParaRPr lang="en-US" altLang="ru-RU" dirty="0">
              <a:solidFill>
                <a:schemeClr val="accent2"/>
              </a:solidFill>
            </a:endParaRP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UPDATE </a:t>
            </a:r>
            <a:r>
              <a:rPr lang="en-US" altLang="ru-RU" dirty="0"/>
              <a:t>Products</a:t>
            </a:r>
            <a:r>
              <a:rPr lang="en-US" altLang="ru-RU" dirty="0">
                <a:solidFill>
                  <a:schemeClr val="accent2"/>
                </a:solidFill>
              </a:rPr>
              <a:t> </a:t>
            </a:r>
          </a:p>
          <a:p>
            <a:pPr eaLnBrk="0" hangingPunct="0"/>
            <a:r>
              <a:rPr lang="en-US" altLang="ru-RU" dirty="0">
                <a:solidFill>
                  <a:schemeClr val="accent2"/>
                </a:solidFill>
              </a:rPr>
              <a:t>SET</a:t>
            </a:r>
            <a:r>
              <a:rPr lang="en-US" altLang="ru-RU" dirty="0"/>
              <a:t> quantity = quantity - 5</a:t>
            </a:r>
            <a:br>
              <a:rPr lang="en-US" altLang="ru-RU" dirty="0"/>
            </a:br>
            <a:r>
              <a:rPr lang="en-US" altLang="ru-RU" dirty="0">
                <a:solidFill>
                  <a:schemeClr val="accent2"/>
                </a:solidFill>
              </a:rPr>
              <a:t>WHERE</a:t>
            </a:r>
            <a:r>
              <a:rPr lang="en-US" altLang="ru-RU" dirty="0"/>
              <a:t> product = ‘gadget’</a:t>
            </a:r>
          </a:p>
        </p:txBody>
      </p:sp>
      <p:sp>
        <p:nvSpPr>
          <p:cNvPr id="446469" name="AutoShape 5">
            <a:extLst>
              <a:ext uri="{FF2B5EF4-FFF2-40B4-BE49-F238E27FC236}">
                <a16:creationId xmlns:a16="http://schemas.microsoft.com/office/drawing/2014/main" id="{661E5337-4092-448D-B59D-ACF8F61CC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691" y="4029075"/>
            <a:ext cx="867545" cy="369332"/>
          </a:xfrm>
          <a:prstGeom prst="wedgeRectCallout">
            <a:avLst>
              <a:gd name="adj1" fmla="val -427042"/>
              <a:gd name="adj2" fmla="val 3435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" altLang="ru-RU">
                <a:solidFill>
                  <a:srgbClr val="FF0000"/>
                </a:solidFill>
              </a:rPr>
              <a:t>Крушение 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5F229E0-7D9B-4E41-A588-4065267A1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B971-E37B-4F6D-8476-373E163734A3}" type="slidenum">
              <a:rPr lang="en-US" altLang="ru-RU"/>
              <a:pPr/>
              <a:t>9</a:t>
            </a:fld>
            <a:endParaRPr lang="en-US" altLang="ru-RU"/>
          </a:p>
        </p:txBody>
      </p:sp>
      <p:sp>
        <p:nvSpPr>
          <p:cNvPr id="339970" name="Rectangle 2">
            <a:extLst>
              <a:ext uri="{FF2B5EF4-FFF2-40B4-BE49-F238E27FC236}">
                <a16:creationId xmlns:a16="http://schemas.microsoft.com/office/drawing/2014/main" id="{718E3494-A803-4ACD-81F5-FB7415B85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ru" altLang="ru-RU" dirty="0">
                <a:solidFill>
                  <a:srgbClr val="FFC000"/>
                </a:solidFill>
              </a:rPr>
              <a:t>Определение</a:t>
            </a:r>
          </a:p>
        </p:txBody>
      </p:sp>
      <p:sp>
        <p:nvSpPr>
          <p:cNvPr id="339971" name="Rectangle 3">
            <a:extLst>
              <a:ext uri="{FF2B5EF4-FFF2-40B4-BE49-F238E27FC236}">
                <a16:creationId xmlns:a16="http://schemas.microsoft.com/office/drawing/2014/main" id="{F69C5C0F-50E0-44CD-93BA-29E2EE03E5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ru" altLang="ru-RU" sz="2400" b="1"/>
              <a:t>Транзакция </a:t>
            </a:r>
            <a:r>
              <a:rPr lang="ru" altLang="ru-RU" sz="2400"/>
              <a:t>= одна или несколько операций, отражающих один реальный переход.</a:t>
            </a:r>
          </a:p>
          <a:p>
            <a:pPr lvl="1">
              <a:lnSpc>
                <a:spcPct val="80000"/>
              </a:lnSpc>
            </a:pPr>
            <a:r>
              <a:rPr lang="ru" altLang="ru-RU" sz="2000"/>
              <a:t>В реальном мире это произошло полностью или не произошло вообще</a:t>
            </a:r>
          </a:p>
          <a:p>
            <a:pPr>
              <a:lnSpc>
                <a:spcPct val="80000"/>
              </a:lnSpc>
            </a:pPr>
            <a:endParaRPr lang="en-US" altLang="ru-RU" sz="2400"/>
          </a:p>
          <a:p>
            <a:pPr>
              <a:lnSpc>
                <a:spcPct val="80000"/>
              </a:lnSpc>
            </a:pPr>
            <a:r>
              <a:rPr lang="ru" altLang="ru-RU" sz="2400"/>
              <a:t>Примеры</a:t>
            </a:r>
          </a:p>
          <a:p>
            <a:pPr lvl="1">
              <a:lnSpc>
                <a:spcPct val="80000"/>
              </a:lnSpc>
            </a:pPr>
            <a:r>
              <a:rPr lang="ru" altLang="ru-RU" sz="2000"/>
              <a:t>Перевод денег между счетами</a:t>
            </a:r>
          </a:p>
          <a:p>
            <a:pPr lvl="1">
              <a:lnSpc>
                <a:spcPct val="80000"/>
              </a:lnSpc>
            </a:pPr>
            <a:r>
              <a:rPr lang="ru" altLang="ru-RU" sz="2000"/>
              <a:t>Приобрести группу товаров</a:t>
            </a:r>
          </a:p>
          <a:p>
            <a:pPr lvl="1">
              <a:lnSpc>
                <a:spcPct val="80000"/>
              </a:lnSpc>
            </a:pPr>
            <a:r>
              <a:rPr lang="ru" altLang="ru-RU" sz="2000"/>
              <a:t>Зарегистрируйтесь на класс (либо в списке ожидания, либо в выделенном)</a:t>
            </a:r>
          </a:p>
          <a:p>
            <a:pPr lvl="1">
              <a:lnSpc>
                <a:spcPct val="80000"/>
              </a:lnSpc>
            </a:pPr>
            <a:endParaRPr lang="en-US" altLang="ru-RU" sz="2000"/>
          </a:p>
          <a:p>
            <a:pPr>
              <a:lnSpc>
                <a:spcPct val="80000"/>
              </a:lnSpc>
            </a:pPr>
            <a:r>
              <a:rPr lang="ru" altLang="ru-RU" sz="2400"/>
              <a:t>Если сгруппировать по транзакциям, исчезнут все проблемы на предыдущих слайдах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18</TotalTime>
  <Words>774</Words>
  <Application>Microsoft Office PowerPoint</Application>
  <PresentationFormat>Широкоэкранный</PresentationFormat>
  <Paragraphs>286</Paragraphs>
  <Slides>24</Slides>
  <Notes>23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Calibri</vt:lpstr>
      <vt:lpstr>Corbel</vt:lpstr>
      <vt:lpstr>Gill Sans MT</vt:lpstr>
      <vt:lpstr>Wingdings 2</vt:lpstr>
      <vt:lpstr>Дивиденд</vt:lpstr>
      <vt:lpstr>Лекция 9</vt:lpstr>
      <vt:lpstr>Транзакции</vt:lpstr>
      <vt:lpstr>Зачем нам нужны транзакции</vt:lpstr>
      <vt:lpstr>Параллельный контроль</vt:lpstr>
      <vt:lpstr>Dirty Reads</vt:lpstr>
      <vt:lpstr>Lost Updates</vt:lpstr>
      <vt:lpstr>Непоследовательное чтение</vt:lpstr>
      <vt:lpstr>Защита от сбоев</vt:lpstr>
      <vt:lpstr>Определение</vt:lpstr>
      <vt:lpstr>Транзакции в SQL</vt:lpstr>
      <vt:lpstr>Пересмотренный Кодекс</vt:lpstr>
      <vt:lpstr>Свойства транзакции  ACID</vt:lpstr>
      <vt:lpstr>ACID: Atomicity</vt:lpstr>
      <vt:lpstr>ACID: Consistency</vt:lpstr>
      <vt:lpstr>ACID: Isolation</vt:lpstr>
      <vt:lpstr>ACID: Durability</vt:lpstr>
      <vt:lpstr>ROLLBACK</vt:lpstr>
      <vt:lpstr>Reasons for Rollback</vt:lpstr>
      <vt:lpstr>READ-ONLY Transactions</vt:lpstr>
      <vt:lpstr>Уровни изоляции в SQL</vt:lpstr>
      <vt:lpstr>Уровень изоляции: грязные чтения</vt:lpstr>
      <vt:lpstr>Презентация PowerPoint</vt:lpstr>
      <vt:lpstr>Уровень изоляции: Чтение зафиксировано</vt:lpstr>
      <vt:lpstr>Уровень изоляции: Повторяемое чтение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9</dc:title>
  <dc:creator>Карюкин Владислав</dc:creator>
  <cp:lastModifiedBy>Владислав Карюкин</cp:lastModifiedBy>
  <cp:revision>3</cp:revision>
  <dcterms:created xsi:type="dcterms:W3CDTF">2021-01-13T17:43:58Z</dcterms:created>
  <dcterms:modified xsi:type="dcterms:W3CDTF">2022-01-20T17:13:53Z</dcterms:modified>
</cp:coreProperties>
</file>